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72" r:id="rId5"/>
    <p:sldId id="270" r:id="rId6"/>
    <p:sldId id="269" r:id="rId7"/>
    <p:sldId id="271" r:id="rId8"/>
    <p:sldId id="273" r:id="rId9"/>
    <p:sldId id="265"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2" r:id="rId27"/>
    <p:sldId id="268" r:id="rId28"/>
    <p:sldId id="293"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2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FFD1FC3-AAF3-484B-A6A6-1897D6B32014}" type="datetimeFigureOut">
              <a:rPr lang="ru-RU" smtClean="0"/>
              <a:t>08.12.2018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B7DDD3-BECF-4066-B8B8-229544FAD41A}" type="slidenum">
              <a:rPr lang="ru-RU" smtClean="0"/>
              <a:t>‹#›</a:t>
            </a:fld>
            <a:endParaRPr lang="ru-RU"/>
          </a:p>
        </p:txBody>
      </p:sp>
    </p:spTree>
    <p:extLst>
      <p:ext uri="{BB962C8B-B14F-4D97-AF65-F5344CB8AC3E}">
        <p14:creationId xmlns:p14="http://schemas.microsoft.com/office/powerpoint/2010/main" val="67869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FD1FC3-AAF3-484B-A6A6-1897D6B32014}" type="datetimeFigureOut">
              <a:rPr lang="ru-RU" smtClean="0"/>
              <a:t>08.12.2018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B7DDD3-BECF-4066-B8B8-229544FAD41A}" type="slidenum">
              <a:rPr lang="ru-RU" smtClean="0"/>
              <a:t>‹#›</a:t>
            </a:fld>
            <a:endParaRPr lang="ru-RU"/>
          </a:p>
        </p:txBody>
      </p:sp>
    </p:spTree>
    <p:extLst>
      <p:ext uri="{BB962C8B-B14F-4D97-AF65-F5344CB8AC3E}">
        <p14:creationId xmlns:p14="http://schemas.microsoft.com/office/powerpoint/2010/main" val="423660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FD1FC3-AAF3-484B-A6A6-1897D6B32014}" type="datetimeFigureOut">
              <a:rPr lang="ru-RU" smtClean="0"/>
              <a:t>08.12.2018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B7DDD3-BECF-4066-B8B8-229544FAD41A}" type="slidenum">
              <a:rPr lang="ru-RU" smtClean="0"/>
              <a:t>‹#›</a:t>
            </a:fld>
            <a:endParaRPr lang="ru-RU"/>
          </a:p>
        </p:txBody>
      </p:sp>
    </p:spTree>
    <p:extLst>
      <p:ext uri="{BB962C8B-B14F-4D97-AF65-F5344CB8AC3E}">
        <p14:creationId xmlns:p14="http://schemas.microsoft.com/office/powerpoint/2010/main" val="210790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17" name="Нижний колонтитул 16"/>
          <p:cNvSpPr>
            <a:spLocks noGrp="1"/>
          </p:cNvSpPr>
          <p:nvPr>
            <p:ph type="ftr" sz="quarter" idx="11"/>
          </p:nvPr>
        </p:nvSpPr>
        <p:spPr/>
        <p:txBody>
          <a:bodyPr/>
          <a:lstStyle/>
          <a:p>
            <a:endParaRPr lang="ru-RU">
              <a:solidFill>
                <a:prstClr val="black">
                  <a:shade val="50000"/>
                </a:prstClr>
              </a:solidFill>
            </a:endParaRPr>
          </a:p>
        </p:txBody>
      </p:sp>
      <p:sp>
        <p:nvSpPr>
          <p:cNvPr id="29" name="Номер слайда 28"/>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
        <p:nvSpPr>
          <p:cNvPr id="9" name="Подзаголовок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898961396"/>
      </p:ext>
    </p:extLst>
  </p:cSld>
  <p:clrMapOvr>
    <a:masterClrMapping/>
  </p:clrMapOvr>
  <p:transition spd="slow">
    <p:dissolve/>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2576787962"/>
      </p:ext>
    </p:extLst>
  </p:cSld>
  <p:clrMapOvr>
    <a:masterClrMapping/>
  </p:clrMapOvr>
  <p:transition spd="slow">
    <p:dissolve/>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shade val="50000"/>
                </a:prstClr>
              </a:solidFill>
            </a:endParaRPr>
          </a:p>
        </p:txBody>
      </p:sp>
      <p:sp>
        <p:nvSpPr>
          <p:cNvPr id="6" name="Номер слайда 5"/>
          <p:cNvSpPr>
            <a:spLocks noGrp="1"/>
          </p:cNvSpPr>
          <p:nvPr>
            <p:ph type="sldNum" sz="quarter" idx="12"/>
          </p:nvPr>
        </p:nvSpPr>
        <p:spPr>
          <a:xfrm>
            <a:off x="10566400" y="6416676"/>
            <a:ext cx="1016000" cy="365125"/>
          </a:xfrm>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1838729595"/>
      </p:ext>
    </p:extLst>
  </p:cSld>
  <p:clrMapOvr>
    <a:masterClrMapping/>
  </p:clrMapOvr>
  <p:transition spd="slow">
    <p:dissolve/>
    <p:sndAc>
      <p:end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1949516887"/>
      </p:ext>
    </p:extLst>
  </p:cSld>
  <p:clrMapOvr>
    <a:masterClrMapping/>
  </p:clrMapOvr>
  <p:transition spd="slow">
    <p:dissolve/>
    <p:sndAc>
      <p:end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shade val="50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3743239190"/>
      </p:ext>
    </p:extLst>
  </p:cSld>
  <p:clrMapOvr>
    <a:masterClrMapping/>
  </p:clrMapOvr>
  <p:transition spd="slow">
    <p:dissolve/>
    <p:sndAc>
      <p:end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shade val="50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3270960735"/>
      </p:ext>
    </p:extLst>
  </p:cSld>
  <p:clrMapOvr>
    <a:masterClrMapping/>
  </p:clrMapOvr>
  <p:transition spd="slow">
    <p:dissolve/>
    <p:sndAc>
      <p:end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shade val="50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2784714276"/>
      </p:ext>
    </p:extLst>
  </p:cSld>
  <p:clrMapOvr>
    <a:masterClrMapping/>
  </p:clrMapOvr>
  <p:transition spd="slow">
    <p:dissolve/>
    <p:sndAc>
      <p:end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4033145490"/>
      </p:ext>
    </p:extLst>
  </p:cSld>
  <p:clrMapOvr>
    <a:masterClrMapping/>
  </p:clrMapOvr>
  <p:transition spd="slow">
    <p:dissolve/>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FD1FC3-AAF3-484B-A6A6-1897D6B32014}" type="datetimeFigureOut">
              <a:rPr lang="ru-RU" smtClean="0"/>
              <a:t>08.12.2018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B7DDD3-BECF-4066-B8B8-229544FAD41A}" type="slidenum">
              <a:rPr lang="ru-RU" smtClean="0"/>
              <a:t>‹#›</a:t>
            </a:fld>
            <a:endParaRPr lang="ru-RU"/>
          </a:p>
        </p:txBody>
      </p:sp>
    </p:spTree>
    <p:extLst>
      <p:ext uri="{BB962C8B-B14F-4D97-AF65-F5344CB8AC3E}">
        <p14:creationId xmlns:p14="http://schemas.microsoft.com/office/powerpoint/2010/main" val="4205058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1873402989"/>
      </p:ext>
    </p:extLst>
  </p:cSld>
  <p:clrMapOvr>
    <a:masterClrMapping/>
  </p:clrMapOvr>
  <p:transition spd="slow">
    <p:dissolve/>
    <p:sndAc>
      <p:end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3968724403"/>
      </p:ext>
    </p:extLst>
  </p:cSld>
  <p:clrMapOvr>
    <a:masterClrMapping/>
  </p:clrMapOvr>
  <p:transition spd="slow">
    <p:dissolve/>
    <p:sndAc>
      <p:end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602278616"/>
      </p:ext>
    </p:extLst>
  </p:cSld>
  <p:clrMapOvr>
    <a:masterClrMapping/>
  </p:clrMapOvr>
  <p:transition spd="slow">
    <p:dissolve/>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FFD1FC3-AAF3-484B-A6A6-1897D6B32014}" type="datetimeFigureOut">
              <a:rPr lang="ru-RU" smtClean="0"/>
              <a:t>08.12.2018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B7DDD3-BECF-4066-B8B8-229544FAD41A}" type="slidenum">
              <a:rPr lang="ru-RU" smtClean="0"/>
              <a:t>‹#›</a:t>
            </a:fld>
            <a:endParaRPr lang="ru-RU"/>
          </a:p>
        </p:txBody>
      </p:sp>
    </p:spTree>
    <p:extLst>
      <p:ext uri="{BB962C8B-B14F-4D97-AF65-F5344CB8AC3E}">
        <p14:creationId xmlns:p14="http://schemas.microsoft.com/office/powerpoint/2010/main" val="238715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FFD1FC3-AAF3-484B-A6A6-1897D6B32014}" type="datetimeFigureOut">
              <a:rPr lang="ru-RU" smtClean="0"/>
              <a:t>08.12.2018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B7DDD3-BECF-4066-B8B8-229544FAD41A}" type="slidenum">
              <a:rPr lang="ru-RU" smtClean="0"/>
              <a:t>‹#›</a:t>
            </a:fld>
            <a:endParaRPr lang="ru-RU"/>
          </a:p>
        </p:txBody>
      </p:sp>
    </p:spTree>
    <p:extLst>
      <p:ext uri="{BB962C8B-B14F-4D97-AF65-F5344CB8AC3E}">
        <p14:creationId xmlns:p14="http://schemas.microsoft.com/office/powerpoint/2010/main" val="43605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FFD1FC3-AAF3-484B-A6A6-1897D6B32014}" type="datetimeFigureOut">
              <a:rPr lang="ru-RU" smtClean="0"/>
              <a:t>08.12.2018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B7DDD3-BECF-4066-B8B8-229544FAD41A}" type="slidenum">
              <a:rPr lang="ru-RU" smtClean="0"/>
              <a:t>‹#›</a:t>
            </a:fld>
            <a:endParaRPr lang="ru-RU"/>
          </a:p>
        </p:txBody>
      </p:sp>
    </p:spTree>
    <p:extLst>
      <p:ext uri="{BB962C8B-B14F-4D97-AF65-F5344CB8AC3E}">
        <p14:creationId xmlns:p14="http://schemas.microsoft.com/office/powerpoint/2010/main" val="349486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FFD1FC3-AAF3-484B-A6A6-1897D6B32014}" type="datetimeFigureOut">
              <a:rPr lang="ru-RU" smtClean="0"/>
              <a:t>08.12.2018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B7DDD3-BECF-4066-B8B8-229544FAD41A}" type="slidenum">
              <a:rPr lang="ru-RU" smtClean="0"/>
              <a:t>‹#›</a:t>
            </a:fld>
            <a:endParaRPr lang="ru-RU"/>
          </a:p>
        </p:txBody>
      </p:sp>
    </p:spTree>
    <p:extLst>
      <p:ext uri="{BB962C8B-B14F-4D97-AF65-F5344CB8AC3E}">
        <p14:creationId xmlns:p14="http://schemas.microsoft.com/office/powerpoint/2010/main" val="305587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FD1FC3-AAF3-484B-A6A6-1897D6B32014}" type="datetimeFigureOut">
              <a:rPr lang="ru-RU" smtClean="0"/>
              <a:t>08.12.2018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B7DDD3-BECF-4066-B8B8-229544FAD41A}" type="slidenum">
              <a:rPr lang="ru-RU" smtClean="0"/>
              <a:t>‹#›</a:t>
            </a:fld>
            <a:endParaRPr lang="ru-RU"/>
          </a:p>
        </p:txBody>
      </p:sp>
    </p:spTree>
    <p:extLst>
      <p:ext uri="{BB962C8B-B14F-4D97-AF65-F5344CB8AC3E}">
        <p14:creationId xmlns:p14="http://schemas.microsoft.com/office/powerpoint/2010/main" val="2318842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FFD1FC3-AAF3-484B-A6A6-1897D6B32014}" type="datetimeFigureOut">
              <a:rPr lang="ru-RU" smtClean="0"/>
              <a:t>08.12.2018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B7DDD3-BECF-4066-B8B8-229544FAD41A}" type="slidenum">
              <a:rPr lang="ru-RU" smtClean="0"/>
              <a:t>‹#›</a:t>
            </a:fld>
            <a:endParaRPr lang="ru-RU"/>
          </a:p>
        </p:txBody>
      </p:sp>
    </p:spTree>
    <p:extLst>
      <p:ext uri="{BB962C8B-B14F-4D97-AF65-F5344CB8AC3E}">
        <p14:creationId xmlns:p14="http://schemas.microsoft.com/office/powerpoint/2010/main" val="173053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FFD1FC3-AAF3-484B-A6A6-1897D6B32014}" type="datetimeFigureOut">
              <a:rPr lang="ru-RU" smtClean="0"/>
              <a:t>08.12.2018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B7DDD3-BECF-4066-B8B8-229544FAD41A}" type="slidenum">
              <a:rPr lang="ru-RU" smtClean="0"/>
              <a:t>‹#›</a:t>
            </a:fld>
            <a:endParaRPr lang="ru-RU"/>
          </a:p>
        </p:txBody>
      </p:sp>
    </p:spTree>
    <p:extLst>
      <p:ext uri="{BB962C8B-B14F-4D97-AF65-F5344CB8AC3E}">
        <p14:creationId xmlns:p14="http://schemas.microsoft.com/office/powerpoint/2010/main" val="389321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D1FC3-AAF3-484B-A6A6-1897D6B32014}" type="datetimeFigureOut">
              <a:rPr lang="ru-RU" smtClean="0"/>
              <a:t>08.12.2018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7DDD3-BECF-4066-B8B8-229544FAD41A}" type="slidenum">
              <a:rPr lang="ru-RU" smtClean="0"/>
              <a:t>‹#›</a:t>
            </a:fld>
            <a:endParaRPr lang="ru-RU"/>
          </a:p>
        </p:txBody>
      </p:sp>
    </p:spTree>
    <p:extLst>
      <p:ext uri="{BB962C8B-B14F-4D97-AF65-F5344CB8AC3E}">
        <p14:creationId xmlns:p14="http://schemas.microsoft.com/office/powerpoint/2010/main" val="232912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solidFill>
                  <a:prstClr val="black">
                    <a:shade val="50000"/>
                  </a:prstClr>
                </a:solidFill>
              </a:rPr>
              <a:pPr/>
              <a:t>08.12.2018</a:t>
            </a:fld>
            <a:endParaRPr lang="ru-RU">
              <a:solidFill>
                <a:prstClr val="black">
                  <a:shade val="50000"/>
                </a:prstClr>
              </a:solidFill>
            </a:endParaRPr>
          </a:p>
        </p:txBody>
      </p:sp>
      <p:sp>
        <p:nvSpPr>
          <p:cNvPr id="3" name="Нижний колонтитул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solidFill>
                <a:prstClr val="black">
                  <a:shade val="50000"/>
                </a:prstClr>
              </a:solidFill>
            </a:endParaRPr>
          </a:p>
        </p:txBody>
      </p:sp>
      <p:sp>
        <p:nvSpPr>
          <p:cNvPr id="23" name="Номер слайда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3680141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ssolve/>
    <p:sndAc>
      <p:endSnd/>
    </p:sndAc>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73628" y="642257"/>
            <a:ext cx="9144000" cy="2725398"/>
          </a:xfrm>
        </p:spPr>
        <p:txBody>
          <a:bodyPr>
            <a:normAutofit fontScale="90000"/>
          </a:bodyPr>
          <a:lstStyle/>
          <a:p>
            <a:r>
              <a:rPr lang="ru-RU" dirty="0" smtClean="0">
                <a:solidFill>
                  <a:srgbClr val="333333"/>
                </a:solidFill>
                <a:latin typeface="Arial" panose="020B0604020202020204" pitchFamily="34" charset="0"/>
              </a:rPr>
              <a:t/>
            </a:r>
            <a:br>
              <a:rPr lang="ru-RU" dirty="0" smtClean="0">
                <a:solidFill>
                  <a:srgbClr val="333333"/>
                </a:solidFill>
                <a:latin typeface="Arial" panose="020B0604020202020204" pitchFamily="34" charset="0"/>
              </a:rPr>
            </a:br>
            <a:r>
              <a:rPr lang="ru-RU" dirty="0">
                <a:solidFill>
                  <a:srgbClr val="333333"/>
                </a:solidFill>
                <a:latin typeface="Arial" panose="020B0604020202020204" pitchFamily="34" charset="0"/>
              </a:rPr>
              <a:t/>
            </a:r>
            <a:br>
              <a:rPr lang="ru-RU" dirty="0">
                <a:solidFill>
                  <a:srgbClr val="333333"/>
                </a:solidFill>
                <a:latin typeface="Arial" panose="020B0604020202020204" pitchFamily="34" charset="0"/>
              </a:rPr>
            </a:br>
            <a:r>
              <a:rPr lang="ru-RU" dirty="0" smtClean="0">
                <a:solidFill>
                  <a:srgbClr val="333333"/>
                </a:solidFill>
                <a:latin typeface="Arial" panose="020B0604020202020204" pitchFamily="34" charset="0"/>
              </a:rPr>
              <a:t/>
            </a:r>
            <a:br>
              <a:rPr lang="ru-RU" dirty="0" smtClean="0">
                <a:solidFill>
                  <a:srgbClr val="333333"/>
                </a:solidFill>
                <a:latin typeface="Arial" panose="020B0604020202020204" pitchFamily="34" charset="0"/>
              </a:rPr>
            </a:br>
            <a:r>
              <a:rPr lang="ru-RU" sz="4400" b="1" dirty="0" smtClean="0">
                <a:solidFill>
                  <a:srgbClr val="333333"/>
                </a:solidFill>
                <a:latin typeface="Times New Roman" panose="02020603050405020304" pitchFamily="18" charset="0"/>
                <a:cs typeface="Times New Roman" panose="02020603050405020304" pitchFamily="18" charset="0"/>
              </a:rPr>
              <a:t>Современные </a:t>
            </a:r>
            <a:r>
              <a:rPr lang="ru-RU" sz="4400" b="1" dirty="0">
                <a:solidFill>
                  <a:srgbClr val="333333"/>
                </a:solidFill>
                <a:latin typeface="Times New Roman" panose="02020603050405020304" pitchFamily="18" charset="0"/>
                <a:cs typeface="Times New Roman" panose="02020603050405020304" pitchFamily="18" charset="0"/>
              </a:rPr>
              <a:t>технологии развития фонетической стороны речи детей дошкольного возраста</a:t>
            </a:r>
            <a:r>
              <a:rPr lang="ru-RU" b="1" dirty="0">
                <a:solidFill>
                  <a:srgbClr val="333333"/>
                </a:solidFill>
                <a:latin typeface="Times New Roman" panose="02020603050405020304" pitchFamily="18" charset="0"/>
                <a:cs typeface="Times New Roman" panose="02020603050405020304" pitchFamily="18" charset="0"/>
              </a:rPr>
              <a:t>.</a:t>
            </a:r>
            <a:r>
              <a:rPr lang="ru-RU" b="1" dirty="0"/>
              <a:t/>
            </a:r>
            <a:br>
              <a:rPr lang="ru-RU" b="1" dirty="0"/>
            </a:br>
            <a:endParaRPr lang="ru-RU" b="1" dirty="0"/>
          </a:p>
        </p:txBody>
      </p:sp>
      <p:sp>
        <p:nvSpPr>
          <p:cNvPr id="3" name="Подзаголовок 2"/>
          <p:cNvSpPr>
            <a:spLocks noGrp="1"/>
          </p:cNvSpPr>
          <p:nvPr>
            <p:ph type="subTitle" idx="1"/>
          </p:nvPr>
        </p:nvSpPr>
        <p:spPr/>
        <p:txBody>
          <a:bodyPr>
            <a:normAutofit/>
          </a:bodyPr>
          <a:lstStyle/>
          <a:p>
            <a:r>
              <a:rPr lang="ru-RU" dirty="0" smtClean="0"/>
              <a:t>                                                                        Воспитатель: Дубровина С.С.</a:t>
            </a:r>
            <a:endParaRPr lang="ru-RU" dirty="0"/>
          </a:p>
        </p:txBody>
      </p:sp>
      <p:pic>
        <p:nvPicPr>
          <p:cNvPr id="1026" name="Picture 2" descr="https://im0-tub-ru.yandex.net/i?id=761d681335886126473ccaa4af1e138d&amp;n=13&amp;ex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485" y="4549662"/>
            <a:ext cx="3624943" cy="215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690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Ветер</a:t>
            </a:r>
            <a:endParaRPr lang="ru-RU" b="1" dirty="0">
              <a:latin typeface="Times New Roman" panose="02020603050405020304" pitchFamily="18" charset="0"/>
              <a:cs typeface="Times New Roman" panose="02020603050405020304" pitchFamily="18" charset="0"/>
            </a:endParaRPr>
          </a:p>
        </p:txBody>
      </p:sp>
      <p:pic>
        <p:nvPicPr>
          <p:cNvPr id="4" name="Picture 3"/>
          <p:cNvPicPr>
            <a:picLocks noGrp="1" noChangeAspect="1" noChangeArrowheads="1"/>
          </p:cNvPicPr>
          <p:nvPr>
            <p:ph idx="1"/>
          </p:nvPr>
        </p:nvPicPr>
        <p:blipFill>
          <a:blip r:embed="rId2" cstate="print"/>
          <a:srcRect/>
          <a:stretch>
            <a:fillRect/>
          </a:stretch>
        </p:blipFill>
        <p:spPr bwMode="auto">
          <a:xfrm>
            <a:off x="3548743" y="2150287"/>
            <a:ext cx="4865914" cy="3869513"/>
          </a:xfrm>
          <a:prstGeom prst="rect">
            <a:avLst/>
          </a:prstGeom>
          <a:noFill/>
          <a:ln w="9525">
            <a:noFill/>
            <a:miter lim="800000"/>
            <a:headEnd/>
            <a:tailEnd/>
          </a:ln>
        </p:spPr>
      </p:pic>
    </p:spTree>
    <p:extLst>
      <p:ext uri="{BB962C8B-B14F-4D97-AF65-F5344CB8AC3E}">
        <p14:creationId xmlns:p14="http://schemas.microsoft.com/office/powerpoint/2010/main" val="173375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Монеты</a:t>
            </a:r>
            <a:endParaRPr lang="ru-RU" b="1"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a:blip r:embed="rId2" cstate="print"/>
          <a:stretch>
            <a:fillRect/>
          </a:stretch>
        </p:blipFill>
        <p:spPr bwMode="auto">
          <a:xfrm>
            <a:off x="3639910" y="2189258"/>
            <a:ext cx="4665889" cy="3514970"/>
          </a:xfrm>
          <a:prstGeom prst="rect">
            <a:avLst/>
          </a:prstGeom>
          <a:noFill/>
          <a:ln w="9525">
            <a:noFill/>
            <a:miter lim="800000"/>
            <a:headEnd/>
            <a:tailEnd/>
          </a:ln>
        </p:spPr>
      </p:pic>
    </p:spTree>
    <p:extLst>
      <p:ext uri="{BB962C8B-B14F-4D97-AF65-F5344CB8AC3E}">
        <p14:creationId xmlns:p14="http://schemas.microsoft.com/office/powerpoint/2010/main" val="1534903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Колокольчики</a:t>
            </a:r>
            <a:endParaRPr lang="ru-RU" b="1"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3632922" y="1937361"/>
            <a:ext cx="4926155" cy="3940925"/>
          </a:xfrm>
          <a:prstGeom prst="rect">
            <a:avLst/>
          </a:prstGeom>
          <a:noFill/>
          <a:ln w="9525">
            <a:noFill/>
            <a:miter lim="800000"/>
            <a:headEnd/>
            <a:tailEnd/>
          </a:ln>
        </p:spPr>
      </p:pic>
    </p:spTree>
    <p:extLst>
      <p:ext uri="{BB962C8B-B14F-4D97-AF65-F5344CB8AC3E}">
        <p14:creationId xmlns:p14="http://schemas.microsoft.com/office/powerpoint/2010/main" val="2016008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Молоток</a:t>
            </a:r>
            <a:endParaRPr lang="ru-RU" b="1"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a:blip r:embed="rId2" cstate="print"/>
          <a:stretch>
            <a:fillRect/>
          </a:stretch>
        </p:blipFill>
        <p:spPr bwMode="auto">
          <a:xfrm>
            <a:off x="3195108" y="2130425"/>
            <a:ext cx="5801784" cy="4351338"/>
          </a:xfrm>
          <a:prstGeom prst="rect">
            <a:avLst/>
          </a:prstGeom>
          <a:noFill/>
          <a:ln w="9525">
            <a:noFill/>
            <a:miter lim="800000"/>
            <a:headEnd/>
            <a:tailEnd/>
          </a:ln>
        </p:spPr>
      </p:pic>
    </p:spTree>
    <p:extLst>
      <p:ext uri="{BB962C8B-B14F-4D97-AF65-F5344CB8AC3E}">
        <p14:creationId xmlns:p14="http://schemas.microsoft.com/office/powerpoint/2010/main" val="338912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Различение </a:t>
            </a:r>
            <a:r>
              <a:rPr lang="ru-RU" dirty="0">
                <a:latin typeface="Times New Roman" panose="02020603050405020304" pitchFamily="18" charset="0"/>
                <a:cs typeface="Times New Roman" panose="02020603050405020304" pitchFamily="18" charset="0"/>
              </a:rPr>
              <a:t>высоты, силы, тембра голоса на материале одинаковых звуков, слов, фраз</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Игра «Узнай свой голос». Записать на диктофон голоса близких людей и голос самого ребёнка. Прослушать голоса и попросить его угадать, кто сейчас говорит.</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Игра «Три медведя». Ребёнок отгадывает за кого из героев сказки говорит взрослый. Более сложный вариант: малыш сам говорит за трёх медведей, изменяя высоту голоса.</a:t>
            </a:r>
          </a:p>
          <a:p>
            <a:endParaRPr lang="ru-RU" dirty="0"/>
          </a:p>
        </p:txBody>
      </p:sp>
    </p:spTree>
    <p:extLst>
      <p:ext uri="{BB962C8B-B14F-4D97-AF65-F5344CB8AC3E}">
        <p14:creationId xmlns:p14="http://schemas.microsoft.com/office/powerpoint/2010/main" val="136916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Скажи за героя сказки</a:t>
            </a:r>
          </a:p>
        </p:txBody>
      </p:sp>
      <p:pic>
        <p:nvPicPr>
          <p:cNvPr id="4" name="Picture 2"/>
          <p:cNvPicPr>
            <a:picLocks noGrp="1" noChangeAspect="1" noChangeArrowheads="1"/>
          </p:cNvPicPr>
          <p:nvPr>
            <p:ph idx="1"/>
          </p:nvPr>
        </p:nvPicPr>
        <p:blipFill>
          <a:blip r:embed="rId2" cstate="print"/>
          <a:srcRect/>
          <a:stretch>
            <a:fillRect/>
          </a:stretch>
        </p:blipFill>
        <p:spPr bwMode="auto">
          <a:xfrm>
            <a:off x="2959411" y="1825625"/>
            <a:ext cx="6273178" cy="4351338"/>
          </a:xfrm>
          <a:prstGeom prst="rect">
            <a:avLst/>
          </a:prstGeom>
          <a:noFill/>
          <a:ln w="9525">
            <a:noFill/>
            <a:miter lim="800000"/>
            <a:headEnd/>
            <a:tailEnd/>
          </a:ln>
        </p:spPr>
      </p:pic>
    </p:spTree>
    <p:extLst>
      <p:ext uri="{BB962C8B-B14F-4D97-AF65-F5344CB8AC3E}">
        <p14:creationId xmlns:p14="http://schemas.microsoft.com/office/powerpoint/2010/main" val="55992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Моделирование и анализ предметного ряда</a:t>
            </a:r>
          </a:p>
        </p:txBody>
      </p:sp>
      <p:sp>
        <p:nvSpPr>
          <p:cNvPr id="3" name="Объект 2"/>
          <p:cNvSpPr>
            <a:spLocks noGrp="1"/>
          </p:cNvSpPr>
          <p:nvPr>
            <p:ph idx="1"/>
          </p:nvPr>
        </p:nvSpPr>
        <p:spPr/>
        <p:txBody>
          <a:bodyPr/>
          <a:lstStyle/>
          <a:p>
            <a:r>
              <a:rPr lang="ru-RU" sz="3200" dirty="0">
                <a:latin typeface="Times New Roman" panose="02020603050405020304" pitchFamily="18" charset="0"/>
                <a:cs typeface="Times New Roman" panose="02020603050405020304" pitchFamily="18" charset="0"/>
              </a:rPr>
              <a:t>Задачи: развивать слуховое, зрительное внимание и память; формировать фонематические представления; способствовать усвоению значений слов “ряд”, “слева”, “справа”, “после”, “между”, “начало”, “середина”, “конец”; обучать моделировать и анализировать состав предметного ряда; закреплять умение детей осуществлять порядковый и количественный счет от 1-3 на материале предметного ряда</a:t>
            </a:r>
            <a:r>
              <a:rPr lang="ru-RU" sz="3200" dirty="0"/>
              <a:t>.</a:t>
            </a:r>
          </a:p>
          <a:p>
            <a:endParaRPr lang="ru-RU" dirty="0"/>
          </a:p>
        </p:txBody>
      </p:sp>
    </p:spTree>
    <p:extLst>
      <p:ext uri="{BB962C8B-B14F-4D97-AF65-F5344CB8AC3E}">
        <p14:creationId xmlns:p14="http://schemas.microsoft.com/office/powerpoint/2010/main" val="93330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700" b="1" dirty="0">
                <a:ln w="6350">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gradFill>
                <a:effectLst>
                  <a:outerShdw blurRad="114300" dist="101600" dir="2700000" algn="tl" rotWithShape="0">
                    <a:srgbClr val="000000">
                      <a:alpha val="40000"/>
                    </a:srgbClr>
                  </a:outerShdw>
                </a:effectLst>
                <a:latin typeface="Arial Black" panose="020B0A04020102020204" pitchFamily="34" charset="0"/>
                <a:cs typeface="Times New Roman" panose="02020603050405020304" pitchFamily="18" charset="0"/>
              </a:rPr>
              <a:t>Моделирование и анализ предметного ряда</a:t>
            </a:r>
            <a:endParaRPr lang="ru-RU" dirty="0">
              <a:latin typeface="Arial Black" panose="020B0A04020102020204" pitchFamily="34" charset="0"/>
              <a:cs typeface="Times New Roman" panose="02020603050405020304" pitchFamily="18" charset="0"/>
            </a:endParaRPr>
          </a:p>
        </p:txBody>
      </p:sp>
      <p:pic>
        <p:nvPicPr>
          <p:cNvPr id="4" name="Picture 3"/>
          <p:cNvPicPr>
            <a:picLocks noGrp="1" noChangeAspect="1" noChangeArrowheads="1"/>
          </p:cNvPicPr>
          <p:nvPr>
            <p:ph idx="1"/>
          </p:nvPr>
        </p:nvPicPr>
        <p:blipFill>
          <a:blip r:embed="rId2" cstate="print"/>
          <a:srcRect/>
          <a:stretch>
            <a:fillRect/>
          </a:stretch>
        </p:blipFill>
        <p:spPr bwMode="auto">
          <a:xfrm>
            <a:off x="1059997" y="2712115"/>
            <a:ext cx="2205718" cy="278383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484982" y="2865301"/>
            <a:ext cx="1970247" cy="2477466"/>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7489438" y="3151568"/>
            <a:ext cx="2100876" cy="1904932"/>
          </a:xfrm>
          <a:prstGeom prst="rect">
            <a:avLst/>
          </a:prstGeom>
          <a:noFill/>
          <a:ln w="9525">
            <a:noFill/>
            <a:miter lim="800000"/>
            <a:headEnd/>
            <a:tailEnd/>
          </a:ln>
        </p:spPr>
      </p:pic>
    </p:spTree>
    <p:extLst>
      <p:ext uri="{BB962C8B-B14F-4D97-AF65-F5344CB8AC3E}">
        <p14:creationId xmlns:p14="http://schemas.microsoft.com/office/powerpoint/2010/main" val="1893477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Формирование  </a:t>
            </a:r>
            <a:r>
              <a:rPr lang="ru-RU" b="1" dirty="0">
                <a:latin typeface="Times New Roman" panose="02020603050405020304" pitchFamily="18" charset="0"/>
                <a:cs typeface="Times New Roman" panose="02020603050405020304" pitchFamily="18" charset="0"/>
              </a:rPr>
              <a:t>фонематического анализа  и  синтеза</a:t>
            </a:r>
          </a:p>
        </p:txBody>
      </p:sp>
      <p:sp>
        <p:nvSpPr>
          <p:cNvPr id="3" name="Объект 2"/>
          <p:cNvSpPr>
            <a:spLocks noGrp="1"/>
          </p:cNvSpPr>
          <p:nvPr>
            <p:ph idx="1"/>
          </p:nvPr>
        </p:nvSpPr>
        <p:spPr/>
        <p:txBody>
          <a:bodyPr>
            <a:normAutofit fontScale="92500" lnSpcReduction="20000"/>
          </a:bodyPr>
          <a:lstStyle/>
          <a:p>
            <a:r>
              <a:rPr lang="ru-RU" i="1" dirty="0">
                <a:latin typeface="Times New Roman" panose="02020603050405020304" pitchFamily="18" charset="0"/>
                <a:cs typeface="Times New Roman" panose="02020603050405020304" pitchFamily="18" charset="0"/>
              </a:rPr>
              <a:t>Задачи </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 Обучение простым формам фонематического анализа:</a:t>
            </a:r>
          </a:p>
          <a:p>
            <a:r>
              <a:rPr lang="ru-RU" dirty="0">
                <a:latin typeface="Times New Roman" panose="02020603050405020304" pitchFamily="18" charset="0"/>
                <a:cs typeface="Times New Roman" panose="02020603050405020304" pitchFamily="18" charset="0"/>
              </a:rPr>
              <a:t>- выделение звука на фоне слова;</a:t>
            </a:r>
          </a:p>
          <a:p>
            <a:r>
              <a:rPr lang="ru-RU" dirty="0">
                <a:latin typeface="Times New Roman" panose="02020603050405020304" pitchFamily="18" charset="0"/>
                <a:cs typeface="Times New Roman" panose="02020603050405020304" pitchFamily="18" charset="0"/>
              </a:rPr>
              <a:t>- выделение первого и последнего звука в слове.</a:t>
            </a:r>
          </a:p>
          <a:p>
            <a:r>
              <a:rPr lang="ru-RU" dirty="0">
                <a:latin typeface="Times New Roman" panose="02020603050405020304" pitchFamily="18" charset="0"/>
                <a:cs typeface="Times New Roman" panose="02020603050405020304" pitchFamily="18" charset="0"/>
              </a:rPr>
              <a:t>- обучение сложным формам фонематического анализа:</a:t>
            </a:r>
          </a:p>
          <a:p>
            <a:r>
              <a:rPr lang="ru-RU" dirty="0">
                <a:latin typeface="Times New Roman" panose="02020603050405020304" pitchFamily="18" charset="0"/>
                <a:cs typeface="Times New Roman" panose="02020603050405020304" pitchFamily="18" charset="0"/>
              </a:rPr>
              <a:t>- определение места звука в звукосочетаниях, слогах и словах;</a:t>
            </a:r>
          </a:p>
          <a:p>
            <a:r>
              <a:rPr lang="ru-RU" dirty="0">
                <a:latin typeface="Times New Roman" panose="02020603050405020304" pitchFamily="18" charset="0"/>
                <a:cs typeface="Times New Roman" panose="02020603050405020304" pitchFamily="18" charset="0"/>
              </a:rPr>
              <a:t>- определение последовательности звуков в звукосочетаниях, слогах и односложных словах;</a:t>
            </a:r>
          </a:p>
          <a:p>
            <a:r>
              <a:rPr lang="ru-RU" dirty="0">
                <a:latin typeface="Times New Roman" panose="02020603050405020304" pitchFamily="18" charset="0"/>
                <a:cs typeface="Times New Roman" panose="02020603050405020304" pitchFamily="18" charset="0"/>
              </a:rPr>
              <a:t>- определение количества звуков в односложных словах.</a:t>
            </a:r>
          </a:p>
          <a:p>
            <a:r>
              <a:rPr lang="ru-RU" dirty="0">
                <a:latin typeface="Times New Roman" panose="02020603050405020304" pitchFamily="18" charset="0"/>
                <a:cs typeface="Times New Roman" panose="02020603050405020304" pitchFamily="18" charset="0"/>
              </a:rPr>
              <a:t> - формирование навыка синтеза звуков в звукосочетания, слоги и односложные слова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02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ln w="6350">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gradFill>
                <a:effectLst>
                  <a:outerShdw blurRad="38100" dist="38100" dir="2700000" algn="tl">
                    <a:srgbClr val="000000">
                      <a:alpha val="43137"/>
                    </a:srgbClr>
                  </a:outerShdw>
                </a:effectLst>
                <a:latin typeface="Arial" panose="020B0604020202020204" pitchFamily="34" charset="0"/>
              </a:rPr>
              <a:t>Выделение звука на фоне слова</a:t>
            </a:r>
            <a:endParaRPr lang="ru-RU" dirty="0">
              <a:effectLst>
                <a:outerShdw blurRad="38100" dist="38100" dir="2700000" algn="tl">
                  <a:srgbClr val="000000">
                    <a:alpha val="43137"/>
                  </a:srgbClr>
                </a:outerShdw>
              </a:effectLst>
            </a:endParaRPr>
          </a:p>
        </p:txBody>
      </p:sp>
      <p:pic>
        <p:nvPicPr>
          <p:cNvPr id="5" name="Picture 1"/>
          <p:cNvPicPr>
            <a:picLocks noGrp="1" noChangeAspect="1" noChangeArrowheads="1"/>
          </p:cNvPicPr>
          <p:nvPr>
            <p:ph idx="1"/>
          </p:nvPr>
        </p:nvPicPr>
        <p:blipFill>
          <a:blip r:embed="rId2" cstate="print"/>
          <a:srcRect/>
          <a:stretch>
            <a:fillRect/>
          </a:stretch>
        </p:blipFill>
        <p:spPr bwMode="auto">
          <a:xfrm>
            <a:off x="1685924" y="2329543"/>
            <a:ext cx="1906361" cy="176496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539379" y="2329543"/>
            <a:ext cx="2656079" cy="1943129"/>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8041906" y="2254080"/>
            <a:ext cx="2615208" cy="2471057"/>
          </a:xfrm>
          <a:prstGeom prst="rect">
            <a:avLst/>
          </a:prstGeom>
          <a:noFill/>
          <a:ln w="9525">
            <a:noFill/>
            <a:miter lim="800000"/>
            <a:headEnd/>
            <a:tailEnd/>
          </a:ln>
        </p:spPr>
      </p:pic>
    </p:spTree>
    <p:extLst>
      <p:ext uri="{BB962C8B-B14F-4D97-AF65-F5344CB8AC3E}">
        <p14:creationId xmlns:p14="http://schemas.microsoft.com/office/powerpoint/2010/main" val="100437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7715" y="268967"/>
            <a:ext cx="10515600" cy="6262461"/>
          </a:xfrm>
        </p:spPr>
        <p:txBody>
          <a:bodyPr>
            <a:normAutofit/>
          </a:bodyPr>
          <a:lstStyle/>
          <a:p>
            <a:r>
              <a:rPr lang="ru-RU" sz="2400" dirty="0"/>
              <a:t>Устная речь является для нормально слышащего ребенка исходным и долгое время единственным видом словесной речи, характеристика ее развития равнозначна характеристике развития речи вообще, включая фонетическую сторону, лексику и грамматику</a:t>
            </a:r>
            <a:r>
              <a:rPr lang="ru-RU" sz="2400" dirty="0" smtClean="0"/>
              <a:t>.</a:t>
            </a:r>
          </a:p>
          <a:p>
            <a:r>
              <a:rPr lang="ru-RU" sz="2400" dirty="0" smtClean="0"/>
              <a:t>Овладение </a:t>
            </a:r>
            <a:r>
              <a:rPr lang="ru-RU" sz="2400" dirty="0"/>
              <a:t>фонетической системой языка, составляющей материальную основу для выражения и различения слов и грамматических форм, само осуществляется лишь в связи с усвоением ребенком лексического и грамматического материала, отображающего предметы окружающего мира и отношения между ними. Таким образом, описывая становление главным образом фонетической стороны речи ребенка, неизбежно упоминание и тех данных, которые выходят за рамки фонетики и относятся к области лексики и грамматики.</a:t>
            </a:r>
          </a:p>
          <a:p>
            <a:pPr marL="0" indent="0">
              <a:buNone/>
            </a:pPr>
            <a:endParaRPr lang="ru-RU" dirty="0"/>
          </a:p>
        </p:txBody>
      </p:sp>
      <p:pic>
        <p:nvPicPr>
          <p:cNvPr id="4" name="Рисунок 3"/>
          <p:cNvPicPr>
            <a:picLocks noChangeAspect="1"/>
          </p:cNvPicPr>
          <p:nvPr/>
        </p:nvPicPr>
        <p:blipFill>
          <a:blip r:embed="rId2"/>
          <a:stretch>
            <a:fillRect/>
          </a:stretch>
        </p:blipFill>
        <p:spPr>
          <a:xfrm>
            <a:off x="8131629" y="4388078"/>
            <a:ext cx="3830409" cy="2295749"/>
          </a:xfrm>
          <a:prstGeom prst="rect">
            <a:avLst/>
          </a:prstGeom>
        </p:spPr>
      </p:pic>
    </p:spTree>
    <p:extLst>
      <p:ext uri="{BB962C8B-B14F-4D97-AF65-F5344CB8AC3E}">
        <p14:creationId xmlns:p14="http://schemas.microsoft.com/office/powerpoint/2010/main" val="1334231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700" b="1" dirty="0">
                <a:ln w="6350">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gradFill>
                <a:effectLst>
                  <a:outerShdw blurRad="114300" dist="101600" dir="2700000" algn="tl" rotWithShape="0">
                    <a:srgbClr val="000000">
                      <a:alpha val="40000"/>
                    </a:srgbClr>
                  </a:outerShdw>
                </a:effectLst>
                <a:latin typeface="Arial" panose="020B0604020202020204" pitchFamily="34" charset="0"/>
              </a:rPr>
              <a:t>Выделение первого и последнего звука в слове</a:t>
            </a:r>
            <a:endParaRPr lang="ru-RU" dirty="0"/>
          </a:p>
        </p:txBody>
      </p:sp>
      <p:pic>
        <p:nvPicPr>
          <p:cNvPr id="5" name="Picture 1"/>
          <p:cNvPicPr>
            <a:picLocks noChangeAspect="1" noChangeArrowheads="1"/>
          </p:cNvPicPr>
          <p:nvPr/>
        </p:nvPicPr>
        <p:blipFill>
          <a:blip r:embed="rId2" cstate="print"/>
          <a:srcRect/>
          <a:stretch>
            <a:fillRect/>
          </a:stretch>
        </p:blipFill>
        <p:spPr bwMode="auto">
          <a:xfrm>
            <a:off x="1370475" y="2255463"/>
            <a:ext cx="1571015" cy="118449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9141273" y="4756458"/>
            <a:ext cx="1528086" cy="1270248"/>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852704" y="2425148"/>
            <a:ext cx="1528086" cy="1152128"/>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9063517" y="2170579"/>
            <a:ext cx="1605842" cy="1530564"/>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6503188" y="4574282"/>
            <a:ext cx="1719096" cy="1296144"/>
          </a:xfrm>
          <a:prstGeom prst="rect">
            <a:avLst/>
          </a:prstGeom>
          <a:noFill/>
          <a:ln w="9525">
            <a:noFill/>
            <a:miter lim="800000"/>
            <a:headEnd/>
            <a:tailEnd/>
          </a:ln>
        </p:spPr>
      </p:pic>
      <p:pic>
        <p:nvPicPr>
          <p:cNvPr id="10" name="Picture 7"/>
          <p:cNvPicPr>
            <a:picLocks noChangeAspect="1" noChangeArrowheads="1"/>
          </p:cNvPicPr>
          <p:nvPr/>
        </p:nvPicPr>
        <p:blipFill>
          <a:blip r:embed="rId7" cstate="print"/>
          <a:srcRect/>
          <a:stretch>
            <a:fillRect/>
          </a:stretch>
        </p:blipFill>
        <p:spPr bwMode="auto">
          <a:xfrm>
            <a:off x="6268640" y="2229205"/>
            <a:ext cx="1895645" cy="1471938"/>
          </a:xfrm>
          <a:prstGeom prst="rect">
            <a:avLst/>
          </a:prstGeom>
          <a:noFill/>
          <a:ln w="9525">
            <a:noFill/>
            <a:miter lim="800000"/>
            <a:headEnd/>
            <a:tailEnd/>
          </a:ln>
        </p:spPr>
      </p:pic>
      <p:pic>
        <p:nvPicPr>
          <p:cNvPr id="11" name="Picture 8"/>
          <p:cNvPicPr>
            <a:picLocks noChangeAspect="1" noChangeArrowheads="1"/>
          </p:cNvPicPr>
          <p:nvPr/>
        </p:nvPicPr>
        <p:blipFill>
          <a:blip r:embed="rId8" cstate="print"/>
          <a:srcRect/>
          <a:stretch>
            <a:fillRect/>
          </a:stretch>
        </p:blipFill>
        <p:spPr bwMode="auto">
          <a:xfrm>
            <a:off x="3966242" y="4430486"/>
            <a:ext cx="1617958" cy="1567957"/>
          </a:xfrm>
          <a:prstGeom prst="rect">
            <a:avLst/>
          </a:prstGeom>
          <a:noFill/>
          <a:ln w="9525">
            <a:noFill/>
            <a:miter lim="800000"/>
            <a:headEnd/>
            <a:tailEnd/>
          </a:ln>
        </p:spPr>
      </p:pic>
      <p:pic>
        <p:nvPicPr>
          <p:cNvPr id="12" name="Picture 9"/>
          <p:cNvPicPr>
            <a:picLocks noChangeAspect="1" noChangeArrowheads="1"/>
          </p:cNvPicPr>
          <p:nvPr/>
        </p:nvPicPr>
        <p:blipFill>
          <a:blip r:embed="rId9" cstate="print"/>
          <a:srcRect/>
          <a:stretch>
            <a:fillRect/>
          </a:stretch>
        </p:blipFill>
        <p:spPr bwMode="auto">
          <a:xfrm>
            <a:off x="1345261" y="4114800"/>
            <a:ext cx="1737807" cy="1755626"/>
          </a:xfrm>
          <a:prstGeom prst="rect">
            <a:avLst/>
          </a:prstGeom>
          <a:noFill/>
          <a:ln w="9525">
            <a:noFill/>
            <a:miter lim="800000"/>
            <a:headEnd/>
            <a:tailEnd/>
          </a:ln>
        </p:spPr>
      </p:pic>
    </p:spTree>
    <p:extLst>
      <p:ext uri="{BB962C8B-B14F-4D97-AF65-F5344CB8AC3E}">
        <p14:creationId xmlns:p14="http://schemas.microsoft.com/office/powerpoint/2010/main" val="1402292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100" b="1" dirty="0">
                <a:ln w="6350">
                  <a:noFill/>
                </a:ln>
                <a:solidFill>
                  <a:srgbClr val="9933FF"/>
                </a:solidFill>
                <a:effectLst>
                  <a:outerShdw blurRad="114300" dist="101600" dir="2700000" algn="tl" rotWithShape="0">
                    <a:srgbClr val="000000">
                      <a:alpha val="40000"/>
                    </a:srgbClr>
                  </a:outerShdw>
                </a:effectLst>
                <a:latin typeface="Arial" panose="020B0604020202020204" pitchFamily="34" charset="0"/>
              </a:rPr>
              <a:t>Выбери слова, которые начинаются со звука «А»</a:t>
            </a:r>
            <a:endParaRPr lang="ru-RU" dirty="0"/>
          </a:p>
        </p:txBody>
      </p:sp>
      <p:pic>
        <p:nvPicPr>
          <p:cNvPr id="4" name="Picture 9" descr="арбуз"/>
          <p:cNvPicPr>
            <a:picLocks noChangeAspect="1" noChangeArrowheads="1"/>
          </p:cNvPicPr>
          <p:nvPr/>
        </p:nvPicPr>
        <p:blipFill>
          <a:blip r:embed="rId2" cstate="print"/>
          <a:srcRect/>
          <a:stretch>
            <a:fillRect/>
          </a:stretch>
        </p:blipFill>
        <p:spPr bwMode="auto">
          <a:xfrm>
            <a:off x="8296163" y="2480930"/>
            <a:ext cx="2665751" cy="2178050"/>
          </a:xfrm>
          <a:prstGeom prst="rect">
            <a:avLst/>
          </a:prstGeom>
          <a:noFill/>
        </p:spPr>
      </p:pic>
      <p:pic>
        <p:nvPicPr>
          <p:cNvPr id="5" name="Picture 10" descr="рак"/>
          <p:cNvPicPr>
            <a:picLocks noChangeAspect="1" noChangeArrowheads="1"/>
          </p:cNvPicPr>
          <p:nvPr/>
        </p:nvPicPr>
        <p:blipFill>
          <a:blip r:embed="rId3" cstate="print"/>
          <a:srcRect/>
          <a:stretch>
            <a:fillRect/>
          </a:stretch>
        </p:blipFill>
        <p:spPr bwMode="auto">
          <a:xfrm>
            <a:off x="4685185" y="2480930"/>
            <a:ext cx="2903537" cy="2178050"/>
          </a:xfrm>
          <a:prstGeom prst="rect">
            <a:avLst/>
          </a:prstGeom>
          <a:noFill/>
        </p:spPr>
      </p:pic>
      <p:pic>
        <p:nvPicPr>
          <p:cNvPr id="6" name="Picture 11" descr="узел"/>
          <p:cNvPicPr>
            <a:picLocks noChangeAspect="1" noChangeArrowheads="1"/>
          </p:cNvPicPr>
          <p:nvPr/>
        </p:nvPicPr>
        <p:blipFill>
          <a:blip r:embed="rId4" cstate="print"/>
          <a:srcRect/>
          <a:stretch>
            <a:fillRect/>
          </a:stretch>
        </p:blipFill>
        <p:spPr bwMode="auto">
          <a:xfrm>
            <a:off x="1296345" y="2480930"/>
            <a:ext cx="2527300" cy="1763712"/>
          </a:xfrm>
          <a:prstGeom prst="rect">
            <a:avLst/>
          </a:prstGeom>
          <a:noFill/>
        </p:spPr>
      </p:pic>
    </p:spTree>
    <p:extLst>
      <p:ext uri="{BB962C8B-B14F-4D97-AF65-F5344CB8AC3E}">
        <p14:creationId xmlns:p14="http://schemas.microsoft.com/office/powerpoint/2010/main" val="163527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700" b="1" dirty="0">
                <a:ln w="6350">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gradFill>
                <a:effectLst>
                  <a:outerShdw blurRad="114300" dist="101600" dir="2700000" algn="tl" rotWithShape="0">
                    <a:srgbClr val="000000">
                      <a:alpha val="40000"/>
                    </a:srgbClr>
                  </a:outerShdw>
                </a:effectLst>
                <a:latin typeface="Arial" panose="020B0604020202020204" pitchFamily="34" charset="0"/>
              </a:rPr>
              <a:t>Определение места звука в звукосочетаниях, слогах, словах</a:t>
            </a:r>
            <a:endParaRPr lang="ru-RU" dirty="0"/>
          </a:p>
        </p:txBody>
      </p:sp>
      <p:sp>
        <p:nvSpPr>
          <p:cNvPr id="3" name="Объект 2"/>
          <p:cNvSpPr>
            <a:spLocks noGrp="1"/>
          </p:cNvSpPr>
          <p:nvPr>
            <p:ph idx="1"/>
          </p:nvPr>
        </p:nvSpPr>
        <p:spPr/>
        <p:txBody>
          <a:bodyPr/>
          <a:lstStyle/>
          <a:p>
            <a:r>
              <a:rPr lang="ru-RU" dirty="0"/>
              <a:t> АУЫ;  ИУА;  ОЫУ</a:t>
            </a:r>
          </a:p>
          <a:p>
            <a:r>
              <a:rPr lang="ru-RU" dirty="0"/>
              <a:t>ПА; ОП; ПУ</a:t>
            </a:r>
          </a:p>
          <a:p>
            <a:r>
              <a:rPr lang="ru-RU" dirty="0"/>
              <a:t>В СЛОВАХ</a:t>
            </a:r>
          </a:p>
          <a:p>
            <a:endParaRPr lang="ru-RU" dirty="0"/>
          </a:p>
          <a:p>
            <a:endParaRPr lang="ru-RU" dirty="0"/>
          </a:p>
          <a:p>
            <a:endParaRPr lang="ru-RU" dirty="0"/>
          </a:p>
        </p:txBody>
      </p:sp>
      <p:pic>
        <p:nvPicPr>
          <p:cNvPr id="4" name="Picture 2"/>
          <p:cNvPicPr>
            <a:picLocks noChangeAspect="1" noChangeArrowheads="1"/>
          </p:cNvPicPr>
          <p:nvPr/>
        </p:nvPicPr>
        <p:blipFill>
          <a:blip r:embed="rId2" cstate="print"/>
          <a:srcRect/>
          <a:stretch>
            <a:fillRect/>
          </a:stretch>
        </p:blipFill>
        <p:spPr bwMode="auto">
          <a:xfrm>
            <a:off x="1627244" y="3886199"/>
            <a:ext cx="2324270" cy="2090057"/>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7753873" y="4001294"/>
            <a:ext cx="2293641" cy="2090056"/>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740557" y="3886200"/>
            <a:ext cx="2095671" cy="2076678"/>
          </a:xfrm>
          <a:prstGeom prst="rect">
            <a:avLst/>
          </a:prstGeom>
          <a:noFill/>
          <a:ln w="9525">
            <a:noFill/>
            <a:miter lim="800000"/>
            <a:headEnd/>
            <a:tailEnd/>
          </a:ln>
        </p:spPr>
      </p:pic>
    </p:spTree>
    <p:extLst>
      <p:ext uri="{BB962C8B-B14F-4D97-AF65-F5344CB8AC3E}">
        <p14:creationId xmlns:p14="http://schemas.microsoft.com/office/powerpoint/2010/main" val="1035821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700" b="1" dirty="0">
                <a:ln w="6350">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gradFill>
                <a:effectLst>
                  <a:outerShdw blurRad="114300" dist="101600" dir="2700000" algn="tl" rotWithShape="0">
                    <a:srgbClr val="000000">
                      <a:alpha val="40000"/>
                    </a:srgbClr>
                  </a:outerShdw>
                </a:effectLst>
                <a:latin typeface="Arial" panose="020B0604020202020204" pitchFamily="34" charset="0"/>
              </a:rPr>
              <a:t>Определение последовательности звуков в звукосочетаниях, слогах, словах</a:t>
            </a:r>
            <a:endParaRPr lang="ru-RU" dirty="0"/>
          </a:p>
        </p:txBody>
      </p:sp>
      <p:sp>
        <p:nvSpPr>
          <p:cNvPr id="3" name="Объект 2"/>
          <p:cNvSpPr>
            <a:spLocks noGrp="1"/>
          </p:cNvSpPr>
          <p:nvPr>
            <p:ph idx="1"/>
          </p:nvPr>
        </p:nvSpPr>
        <p:spPr/>
        <p:txBody>
          <a:bodyPr/>
          <a:lstStyle/>
          <a:p>
            <a:r>
              <a:rPr lang="ru-RU" dirty="0"/>
              <a:t>ИОА; ОАИ; АИО</a:t>
            </a:r>
          </a:p>
          <a:p>
            <a:r>
              <a:rPr lang="ru-RU" dirty="0"/>
              <a:t>КА; АК</a:t>
            </a:r>
          </a:p>
          <a:p>
            <a:r>
              <a:rPr lang="ru-RU" dirty="0"/>
              <a:t>В СЛОВАХ</a:t>
            </a:r>
          </a:p>
          <a:p>
            <a:endParaRPr lang="ru-RU" dirty="0"/>
          </a:p>
        </p:txBody>
      </p:sp>
      <p:sp>
        <p:nvSpPr>
          <p:cNvPr id="4" name="Содержимое 2"/>
          <p:cNvSpPr txBox="1">
            <a:spLocks/>
          </p:cNvSpPr>
          <p:nvPr/>
        </p:nvSpPr>
        <p:spPr>
          <a:xfrm>
            <a:off x="838200" y="1825625"/>
            <a:ext cx="8229600" cy="4709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t>ИОА; ОАИ; АИО</a:t>
            </a:r>
          </a:p>
          <a:p>
            <a:r>
              <a:rPr lang="ru-RU" dirty="0" smtClean="0"/>
              <a:t>КА; АК</a:t>
            </a:r>
          </a:p>
          <a:p>
            <a:r>
              <a:rPr lang="ru-RU" dirty="0" smtClean="0"/>
              <a:t>В СЛОВАХ</a:t>
            </a:r>
          </a:p>
          <a:p>
            <a:endParaRPr lang="ru-RU" dirty="0" smtClean="0"/>
          </a:p>
          <a:p>
            <a:pPr lvl="8" algn="r"/>
            <a:r>
              <a:rPr lang="ru-RU" dirty="0" smtClean="0"/>
              <a:t>    </a:t>
            </a:r>
          </a:p>
          <a:p>
            <a:pPr algn="ctr"/>
            <a:endParaRPr lang="ru-RU" dirty="0" smtClean="0"/>
          </a:p>
          <a:p>
            <a:pPr algn="r"/>
            <a:endParaRPr lang="ru-RU" dirty="0" smtClean="0"/>
          </a:p>
          <a:p>
            <a:pPr algn="r"/>
            <a:endParaRPr lang="ru-RU" dirty="0"/>
          </a:p>
        </p:txBody>
      </p:sp>
      <p:pic>
        <p:nvPicPr>
          <p:cNvPr id="5" name="Picture 5"/>
          <p:cNvPicPr>
            <a:picLocks noChangeAspect="1" noChangeArrowheads="1"/>
          </p:cNvPicPr>
          <p:nvPr/>
        </p:nvPicPr>
        <p:blipFill>
          <a:blip r:embed="rId2" cstate="print"/>
          <a:srcRect/>
          <a:stretch>
            <a:fillRect/>
          </a:stretch>
        </p:blipFill>
        <p:spPr bwMode="auto">
          <a:xfrm>
            <a:off x="1436915" y="3850794"/>
            <a:ext cx="2283920" cy="2106220"/>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9067800" y="3630847"/>
            <a:ext cx="1476747" cy="2546116"/>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5021585" y="3933694"/>
            <a:ext cx="2148830" cy="1940421"/>
          </a:xfrm>
          <a:prstGeom prst="rect">
            <a:avLst/>
          </a:prstGeom>
          <a:noFill/>
          <a:ln w="9525">
            <a:noFill/>
            <a:miter lim="800000"/>
            <a:headEnd/>
            <a:tailEnd/>
          </a:ln>
        </p:spPr>
      </p:pic>
    </p:spTree>
    <p:extLst>
      <p:ext uri="{BB962C8B-B14F-4D97-AF65-F5344CB8AC3E}">
        <p14:creationId xmlns:p14="http://schemas.microsoft.com/office/powerpoint/2010/main" val="298566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700" b="1" dirty="0">
                <a:ln w="6350">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gradFill>
                <a:effectLst>
                  <a:outerShdw blurRad="114300" dist="101600" dir="2700000" algn="tl" rotWithShape="0">
                    <a:srgbClr val="000000">
                      <a:alpha val="40000"/>
                    </a:srgbClr>
                  </a:outerShdw>
                </a:effectLst>
                <a:latin typeface="Arial" panose="020B0604020202020204" pitchFamily="34" charset="0"/>
              </a:rPr>
              <a:t>Определение количества звуков в односложных словах</a:t>
            </a:r>
            <a:endParaRPr lang="ru-RU" dirty="0"/>
          </a:p>
        </p:txBody>
      </p:sp>
      <p:pic>
        <p:nvPicPr>
          <p:cNvPr id="4" name="Picture 4"/>
          <p:cNvPicPr>
            <a:picLocks noChangeAspect="1" noChangeArrowheads="1"/>
          </p:cNvPicPr>
          <p:nvPr/>
        </p:nvPicPr>
        <p:blipFill>
          <a:blip r:embed="rId2" cstate="print"/>
          <a:srcRect/>
          <a:stretch>
            <a:fillRect/>
          </a:stretch>
        </p:blipFill>
        <p:spPr bwMode="auto">
          <a:xfrm>
            <a:off x="3563888" y="4837382"/>
            <a:ext cx="1656184" cy="144016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6765200" y="4156542"/>
            <a:ext cx="2846885" cy="196859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8682946" y="2015245"/>
            <a:ext cx="2088232" cy="1752195"/>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1312911" y="2015245"/>
            <a:ext cx="2688299" cy="2016224"/>
          </a:xfrm>
          <a:prstGeom prst="rect">
            <a:avLst/>
          </a:prstGeom>
          <a:noFill/>
          <a:ln w="9525">
            <a:noFill/>
            <a:miter lim="800000"/>
            <a:headEnd/>
            <a:tailEnd/>
          </a:ln>
        </p:spPr>
      </p:pic>
      <p:pic>
        <p:nvPicPr>
          <p:cNvPr id="8" name="Picture 6"/>
          <p:cNvPicPr>
            <a:picLocks noGrp="1" noChangeAspect="1" noChangeArrowheads="1"/>
          </p:cNvPicPr>
          <p:nvPr>
            <p:ph idx="1"/>
          </p:nvPr>
        </p:nvPicPr>
        <p:blipFill>
          <a:blip r:embed="rId6" cstate="print"/>
          <a:srcRect/>
          <a:stretch>
            <a:fillRect/>
          </a:stretch>
        </p:blipFill>
        <p:spPr bwMode="auto">
          <a:xfrm>
            <a:off x="5220072" y="2079790"/>
            <a:ext cx="2301213" cy="1752195"/>
          </a:xfrm>
          <a:prstGeom prst="rect">
            <a:avLst/>
          </a:prstGeom>
          <a:noFill/>
          <a:ln w="9525">
            <a:noFill/>
            <a:miter lim="800000"/>
            <a:headEnd/>
            <a:tailEnd/>
          </a:ln>
        </p:spPr>
      </p:pic>
    </p:spTree>
    <p:extLst>
      <p:ext uri="{BB962C8B-B14F-4D97-AF65-F5344CB8AC3E}">
        <p14:creationId xmlns:p14="http://schemas.microsoft.com/office/powerpoint/2010/main" val="1523825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Результативность</a:t>
            </a:r>
            <a:endParaRPr lang="ru-RU" dirty="0"/>
          </a:p>
        </p:txBody>
      </p:sp>
      <p:sp>
        <p:nvSpPr>
          <p:cNvPr id="3" name="Содержимое 2"/>
          <p:cNvSpPr>
            <a:spLocks noGrp="1"/>
          </p:cNvSpPr>
          <p:nvPr>
            <p:ph idx="1"/>
          </p:nvPr>
        </p:nvSpPr>
        <p:spPr/>
        <p:txBody>
          <a:bodyPr>
            <a:normAutofit/>
          </a:bodyPr>
          <a:lstStyle/>
          <a:p>
            <a:r>
              <a:rPr lang="ru-RU" sz="4000" dirty="0" smtClean="0"/>
              <a:t>Данный опыт работы показывает, что системность применения предлагаемых методик оказывает стимулирующее влияние на  формирование фонематических представлений у дошкольников. Дети поступают в школу имея сформированный фонематический слух и исправленное звукопроизношение. </a:t>
            </a:r>
          </a:p>
          <a:p>
            <a:pPr marL="137160" indent="0">
              <a:buNone/>
            </a:pPr>
            <a:endParaRPr lang="ru-RU" dirty="0"/>
          </a:p>
        </p:txBody>
      </p:sp>
    </p:spTree>
    <p:extLst>
      <p:ext uri="{BB962C8B-B14F-4D97-AF65-F5344CB8AC3E}">
        <p14:creationId xmlns:p14="http://schemas.microsoft.com/office/powerpoint/2010/main" val="2140748686"/>
      </p:ext>
    </p:extLst>
  </p:cSld>
  <p:clrMapOvr>
    <a:masterClrMapping/>
  </p:clrMapOvr>
  <p:transition spd="slow">
    <p:dissolve/>
    <p:sndAc>
      <p:end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689771" cy="1550761"/>
          </a:xfrm>
        </p:spPr>
        <p:txBody>
          <a:bodyPr>
            <a:noAutofit/>
          </a:bodyPr>
          <a:lstStyle/>
          <a:p>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b="1" dirty="0" smtClean="0">
                <a:latin typeface="Times New Roman" panose="02020603050405020304" pitchFamily="18" charset="0"/>
                <a:cs typeface="Times New Roman" panose="02020603050405020304" pitchFamily="18" charset="0"/>
              </a:rPr>
              <a:t>Литература</a:t>
            </a:r>
            <a:r>
              <a:rPr lang="ru-RU" sz="2400" b="1" dirty="0">
                <a:latin typeface="Times New Roman" panose="02020603050405020304" pitchFamily="18" charset="0"/>
                <a:cs typeface="Times New Roman" panose="02020603050405020304" pitchFamily="18" charset="0"/>
              </a:rPr>
              <a:t>: </a:t>
            </a:r>
            <a:r>
              <a:rPr lang="ru-RU" sz="2400" dirty="0" smtClean="0"/>
              <a:t/>
            </a:r>
            <a:br>
              <a:rPr lang="ru-RU" sz="2400" dirty="0" smtClean="0"/>
            </a:br>
            <a:r>
              <a:rPr lang="ru-RU" sz="2400" dirty="0" smtClean="0"/>
              <a:t>1.   </a:t>
            </a:r>
            <a:r>
              <a:rPr lang="ru-RU" sz="2400" dirty="0" smtClean="0">
                <a:latin typeface="Times New Roman" panose="02020603050405020304" pitchFamily="18" charset="0"/>
                <a:cs typeface="Times New Roman" panose="02020603050405020304" pitchFamily="18" charset="0"/>
              </a:rPr>
              <a:t>Гвоздев </a:t>
            </a:r>
            <a:r>
              <a:rPr lang="ru-RU" sz="2400" dirty="0">
                <a:latin typeface="Times New Roman" panose="02020603050405020304" pitchFamily="18" charset="0"/>
                <a:cs typeface="Times New Roman" panose="02020603050405020304" pitchFamily="18" charset="0"/>
              </a:rPr>
              <a:t>А. Н.  Усвоение ребенком звуковой стороны русского языка. СПб., </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1995</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2.   Гвоздев </a:t>
            </a:r>
            <a:r>
              <a:rPr lang="ru-RU" sz="2400" dirty="0">
                <a:latin typeface="Times New Roman" panose="02020603050405020304" pitchFamily="18" charset="0"/>
                <a:cs typeface="Times New Roman" panose="02020603050405020304" pitchFamily="18" charset="0"/>
              </a:rPr>
              <a:t>А. Н.  Вопросы изучения детской речи.  М.,1961.</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3.   Голубева </a:t>
            </a:r>
            <a:r>
              <a:rPr lang="ru-RU" sz="2400" dirty="0">
                <a:latin typeface="Times New Roman" panose="02020603050405020304" pitchFamily="18" charset="0"/>
                <a:cs typeface="Times New Roman" panose="02020603050405020304" pitchFamily="18" charset="0"/>
              </a:rPr>
              <a:t>Г. Г.  Логопедическая работа по </a:t>
            </a:r>
            <a:r>
              <a:rPr lang="ru-RU" sz="2400" dirty="0" err="1">
                <a:latin typeface="Times New Roman" panose="02020603050405020304" pitchFamily="18" charset="0"/>
                <a:cs typeface="Times New Roman" panose="02020603050405020304" pitchFamily="18" charset="0"/>
              </a:rPr>
              <a:t>преодалению</a:t>
            </a:r>
            <a:r>
              <a:rPr lang="ru-RU" sz="2400" dirty="0">
                <a:latin typeface="Times New Roman" panose="02020603050405020304" pitchFamily="18" charset="0"/>
                <a:cs typeface="Times New Roman" panose="02020603050405020304" pitchFamily="18" charset="0"/>
              </a:rPr>
              <a:t> нарушений </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фонетической </a:t>
            </a:r>
            <a:r>
              <a:rPr lang="ru-RU" sz="2400" dirty="0">
                <a:latin typeface="Times New Roman" panose="02020603050405020304" pitchFamily="18" charset="0"/>
                <a:cs typeface="Times New Roman" panose="02020603050405020304" pitchFamily="18" charset="0"/>
              </a:rPr>
              <a:t>стороны речи у дошкольников с задержкой психического </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развития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Автореф</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дисс</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соиск</a:t>
            </a:r>
            <a:r>
              <a:rPr lang="ru-RU" sz="2400" dirty="0">
                <a:latin typeface="Times New Roman" panose="02020603050405020304" pitchFamily="18" charset="0"/>
                <a:cs typeface="Times New Roman" panose="02020603050405020304" pitchFamily="18" charset="0"/>
              </a:rPr>
              <a:t>. уч. степ. канд. </a:t>
            </a:r>
            <a:r>
              <a:rPr lang="ru-RU" sz="2400" dirty="0" err="1">
                <a:latin typeface="Times New Roman" panose="02020603050405020304" pitchFamily="18" charset="0"/>
                <a:cs typeface="Times New Roman" panose="02020603050405020304" pitchFamily="18" charset="0"/>
              </a:rPr>
              <a:t>пед</a:t>
            </a:r>
            <a:r>
              <a:rPr lang="ru-RU" sz="2400" dirty="0">
                <a:latin typeface="Times New Roman" panose="02020603050405020304" pitchFamily="18" charset="0"/>
                <a:cs typeface="Times New Roman" panose="02020603050405020304" pitchFamily="18" charset="0"/>
              </a:rPr>
              <a:t>. наук.  СПб., 1996.</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4.   </a:t>
            </a:r>
            <a:r>
              <a:rPr lang="ru-RU" sz="2400" dirty="0" err="1" smtClean="0">
                <a:latin typeface="Times New Roman" panose="02020603050405020304" pitchFamily="18" charset="0"/>
                <a:cs typeface="Times New Roman" panose="02020603050405020304" pitchFamily="18" charset="0"/>
              </a:rPr>
              <a:t>Рау</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Ф. А.  Развитие устной речи у нормально слышащего ребенка // </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Логопедия</a:t>
            </a:r>
            <a:r>
              <a:rPr lang="ru-RU" sz="2400" dirty="0">
                <a:latin typeface="Times New Roman" panose="02020603050405020304" pitchFamily="18" charset="0"/>
                <a:cs typeface="Times New Roman" panose="02020603050405020304" pitchFamily="18" charset="0"/>
              </a:rPr>
              <a:t>. К-</a:t>
            </a:r>
            <a:r>
              <a:rPr lang="ru-RU" sz="2400" dirty="0" err="1">
                <a:latin typeface="Times New Roman" panose="02020603050405020304" pitchFamily="18" charset="0"/>
                <a:cs typeface="Times New Roman" panose="02020603050405020304" pitchFamily="18" charset="0"/>
              </a:rPr>
              <a:t>П.Беккер</a:t>
            </a:r>
            <a:r>
              <a:rPr lang="ru-RU" sz="2400" dirty="0">
                <a:latin typeface="Times New Roman" panose="02020603050405020304" pitchFamily="18" charset="0"/>
                <a:cs typeface="Times New Roman" panose="02020603050405020304" pitchFamily="18" charset="0"/>
              </a:rPr>
              <a:t>, М. </a:t>
            </a:r>
            <a:r>
              <a:rPr lang="ru-RU" sz="2400" dirty="0" err="1">
                <a:latin typeface="Times New Roman" panose="02020603050405020304" pitchFamily="18" charset="0"/>
                <a:cs typeface="Times New Roman" panose="02020603050405020304" pitchFamily="18" charset="0"/>
              </a:rPr>
              <a:t>Совак</a:t>
            </a:r>
            <a:r>
              <a:rPr lang="ru-RU" sz="2400" dirty="0">
                <a:latin typeface="Times New Roman" panose="02020603050405020304" pitchFamily="18" charset="0"/>
                <a:cs typeface="Times New Roman" panose="02020603050405020304" pitchFamily="18" charset="0"/>
              </a:rPr>
              <a:t>.  М. 1981.</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5.   Салахова </a:t>
            </a:r>
            <a:r>
              <a:rPr lang="ru-RU" sz="2400" dirty="0">
                <a:latin typeface="Times New Roman" panose="02020603050405020304" pitchFamily="18" charset="0"/>
                <a:cs typeface="Times New Roman" panose="02020603050405020304" pitchFamily="18" charset="0"/>
              </a:rPr>
              <a:t>А. Д.  Развитие звуковой стороны речи ребенка. М., 1973.</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6.   Сикорский </a:t>
            </a:r>
            <a:r>
              <a:rPr lang="ru-RU" sz="2400" dirty="0">
                <a:latin typeface="Times New Roman" panose="02020603050405020304" pitchFamily="18" charset="0"/>
                <a:cs typeface="Times New Roman" panose="02020603050405020304" pitchFamily="18" charset="0"/>
              </a:rPr>
              <a:t>И. А. О развитии речи у детей. СПб., 1969.</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7.   Слух </a:t>
            </a:r>
            <a:r>
              <a:rPr lang="ru-RU" sz="2400" dirty="0">
                <a:latin typeface="Times New Roman" panose="02020603050405020304" pitchFamily="18" charset="0"/>
                <a:cs typeface="Times New Roman" panose="02020603050405020304" pitchFamily="18" charset="0"/>
              </a:rPr>
              <a:t>и речь в норме и патологии.  Л., 1974. Т.1. с. 10-17.</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8.   Современный </a:t>
            </a:r>
            <a:r>
              <a:rPr lang="ru-RU" sz="2400" dirty="0">
                <a:latin typeface="Times New Roman" panose="02020603050405020304" pitchFamily="18" charset="0"/>
                <a:cs typeface="Times New Roman" panose="02020603050405020304" pitchFamily="18" charset="0"/>
              </a:rPr>
              <a:t>русский язык. Анализ языковых единиц. В 3-х  частях. Ч.1.: </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Диброва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Е. И.  Фонетика и орфоэпия.     М., 1995.</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t> </a:t>
            </a:r>
            <a:br>
              <a:rPr lang="ru-RU" sz="2400" dirty="0"/>
            </a:br>
            <a:endParaRPr lang="ru-RU" sz="2400" dirty="0"/>
          </a:p>
        </p:txBody>
      </p:sp>
    </p:spTree>
    <p:extLst>
      <p:ext uri="{BB962C8B-B14F-4D97-AF65-F5344CB8AC3E}">
        <p14:creationId xmlns:p14="http://schemas.microsoft.com/office/powerpoint/2010/main" val="2798347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2226582"/>
            <a:ext cx="10515600" cy="1325563"/>
          </a:xfrm>
        </p:spPr>
        <p:txBody>
          <a:bodyPr>
            <a:normAutofit/>
          </a:bodyPr>
          <a:lstStyle/>
          <a:p>
            <a:pPr algn="ctr"/>
            <a:r>
              <a:rPr lang="ru-RU" sz="6000" dirty="0" smtClean="0">
                <a:solidFill>
                  <a:srgbClr val="7030A0"/>
                </a:solidFill>
                <a:latin typeface="Times New Roman" panose="02020603050405020304" pitchFamily="18" charset="0"/>
                <a:cs typeface="Times New Roman" panose="02020603050405020304" pitchFamily="18" charset="0"/>
              </a:rPr>
              <a:t>Спасибо за внимание!!!!</a:t>
            </a:r>
            <a:endParaRPr lang="ru-RU" sz="6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51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6829"/>
            <a:ext cx="10515600" cy="1483859"/>
          </a:xfrm>
        </p:spPr>
        <p:txBody>
          <a:bodyPr>
            <a:normAutofit fontScale="90000"/>
          </a:bodyPr>
          <a:lstStyle/>
          <a:p>
            <a:r>
              <a:rPr lang="ru-RU" dirty="0"/>
              <a:t>Задачи </a:t>
            </a:r>
            <a:r>
              <a:rPr lang="ru-RU" b="1" dirty="0"/>
              <a:t>формирования произносительной стороны речи</a:t>
            </a:r>
            <a:r>
              <a:rPr lang="ru-RU" dirty="0"/>
              <a:t>:</a:t>
            </a:r>
            <a:br>
              <a:rPr lang="ru-RU" dirty="0"/>
            </a:br>
            <a:endParaRPr lang="ru-RU" dirty="0"/>
          </a:p>
        </p:txBody>
      </p:sp>
      <p:sp>
        <p:nvSpPr>
          <p:cNvPr id="3" name="Объект 2"/>
          <p:cNvSpPr>
            <a:spLocks noGrp="1"/>
          </p:cNvSpPr>
          <p:nvPr>
            <p:ph idx="1"/>
          </p:nvPr>
        </p:nvSpPr>
        <p:spPr/>
        <p:txBody>
          <a:bodyPr>
            <a:normAutofit fontScale="92500" lnSpcReduction="10000"/>
          </a:bodyPr>
          <a:lstStyle/>
          <a:p>
            <a:r>
              <a:rPr lang="ru-RU" dirty="0" smtClean="0"/>
              <a:t>- </a:t>
            </a:r>
            <a:r>
              <a:rPr lang="ru-RU" dirty="0"/>
              <a:t>развитие понимания </a:t>
            </a:r>
            <a:r>
              <a:rPr lang="ru-RU" b="1" dirty="0"/>
              <a:t>речи взрослых</a:t>
            </a:r>
            <a:endParaRPr lang="ru-RU" dirty="0"/>
          </a:p>
          <a:p>
            <a:r>
              <a:rPr lang="ru-RU" dirty="0"/>
              <a:t>- развитие слухового внимания</a:t>
            </a:r>
          </a:p>
          <a:p>
            <a:r>
              <a:rPr lang="ru-RU" dirty="0"/>
              <a:t>- развитие речевого слуха и фонематического восприятия</a:t>
            </a:r>
          </a:p>
          <a:p>
            <a:r>
              <a:rPr lang="ru-RU" dirty="0"/>
              <a:t>- развитие артикуляционного и голосового аппаратов</a:t>
            </a:r>
          </a:p>
          <a:p>
            <a:r>
              <a:rPr lang="ru-RU" dirty="0"/>
              <a:t>- умение различать речевые интонации</a:t>
            </a:r>
          </a:p>
          <a:p>
            <a:r>
              <a:rPr lang="ru-RU" dirty="0"/>
              <a:t>- </a:t>
            </a:r>
            <a:r>
              <a:rPr lang="ru-RU" b="1" dirty="0"/>
              <a:t>производить</a:t>
            </a:r>
            <a:r>
              <a:rPr lang="ru-RU" dirty="0"/>
              <a:t> длительный протяжный выдох через рот;</a:t>
            </a:r>
          </a:p>
          <a:p>
            <a:r>
              <a:rPr lang="ru-RU" dirty="0"/>
              <a:t>- поддержание стремления малышей разговаривать с окружающими</a:t>
            </a:r>
          </a:p>
          <a:p>
            <a:r>
              <a:rPr lang="ru-RU" dirty="0"/>
              <a:t>- выражать свои мысли и желания при помощи слов и коротких предложений</a:t>
            </a:r>
          </a:p>
          <a:p>
            <a:r>
              <a:rPr lang="ru-RU" dirty="0"/>
              <a:t>- знакомство их с названиями предметов и явлений окружающего</a:t>
            </a:r>
          </a:p>
          <a:p>
            <a:endParaRPr lang="ru-RU" dirty="0"/>
          </a:p>
        </p:txBody>
      </p:sp>
    </p:spTree>
    <p:extLst>
      <p:ext uri="{BB962C8B-B14F-4D97-AF65-F5344CB8AC3E}">
        <p14:creationId xmlns:p14="http://schemas.microsoft.com/office/powerpoint/2010/main" val="301641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4650" y="529092"/>
            <a:ext cx="10515600" cy="4336822"/>
          </a:xfrm>
        </p:spPr>
        <p:txBody>
          <a:bodyPr>
            <a:normAutofit fontScale="92500" lnSpcReduction="10000"/>
          </a:bodyPr>
          <a:lstStyle/>
          <a:p>
            <a:pPr algn="ctr"/>
            <a:r>
              <a:rPr lang="ru-RU" sz="4400" dirty="0" smtClean="0">
                <a:solidFill>
                  <a:schemeClr val="tx1"/>
                </a:solidFill>
                <a:latin typeface="Times New Roman" panose="02020603050405020304" pitchFamily="18" charset="0"/>
                <a:cs typeface="Times New Roman" panose="02020603050405020304" pitchFamily="18" charset="0"/>
              </a:rPr>
              <a:t>5 лет</a:t>
            </a:r>
          </a:p>
          <a:p>
            <a:r>
              <a:rPr lang="ru-RU" sz="4400" dirty="0">
                <a:solidFill>
                  <a:schemeClr val="tx1"/>
                </a:solidFill>
                <a:latin typeface="Times New Roman" panose="02020603050405020304" pitchFamily="18" charset="0"/>
                <a:cs typeface="Times New Roman" panose="02020603050405020304" pitchFamily="18" charset="0"/>
              </a:rPr>
              <a:t>Ребенок правильно произносит в самостоятельной речи и дифференцирует свистящие и шипящие звуки. Иногда встречаются отдельные ошибки при их различении в малознакомых, трудных словах. Постепенно формируются звуки Л и Р (мягкие пары могут появиться раньше).  </a:t>
            </a:r>
            <a:endParaRPr lang="ru-RU" sz="4400" dirty="0" smtClean="0">
              <a:solidFill>
                <a:schemeClr val="tx1"/>
              </a:solidFill>
              <a:latin typeface="Times New Roman" panose="02020603050405020304" pitchFamily="18" charset="0"/>
              <a:cs typeface="Times New Roman" panose="02020603050405020304" pitchFamily="18" charset="0"/>
            </a:endParaRPr>
          </a:p>
          <a:p>
            <a:endParaRPr lang="ru-RU" sz="44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68803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1735" y="627063"/>
            <a:ext cx="10515600" cy="3019651"/>
          </a:xfrm>
        </p:spPr>
        <p:txBody>
          <a:bodyPr>
            <a:noAutofit/>
          </a:bodyPr>
          <a:lstStyle/>
          <a:p>
            <a:r>
              <a:rPr lang="ru-RU" sz="3600" b="1" dirty="0" smtClean="0">
                <a:solidFill>
                  <a:schemeClr val="tx1"/>
                </a:solidFill>
                <a:latin typeface="Times New Roman" panose="02020603050405020304" pitchFamily="18" charset="0"/>
                <a:cs typeface="Times New Roman" panose="02020603050405020304" pitchFamily="18" charset="0"/>
              </a:rPr>
              <a:t>Фонематическое </a:t>
            </a:r>
            <a:r>
              <a:rPr lang="ru-RU" sz="3600" b="1" dirty="0">
                <a:solidFill>
                  <a:schemeClr val="tx1"/>
                </a:solidFill>
                <a:latin typeface="Times New Roman" panose="02020603050405020304" pitchFamily="18" charset="0"/>
                <a:cs typeface="Times New Roman" panose="02020603050405020304" pitchFamily="18" charset="0"/>
              </a:rPr>
              <a:t>восприятие. </a:t>
            </a:r>
            <a:endParaRPr lang="ru-RU" sz="3600" b="1" dirty="0" smtClean="0">
              <a:solidFill>
                <a:schemeClr val="tx1"/>
              </a:solidFill>
              <a:latin typeface="Times New Roman" panose="02020603050405020304" pitchFamily="18" charset="0"/>
              <a:cs typeface="Times New Roman" panose="02020603050405020304" pitchFamily="18" charset="0"/>
            </a:endParaRPr>
          </a:p>
          <a:p>
            <a:r>
              <a:rPr lang="ru-RU" sz="3600" b="1" dirty="0" smtClean="0">
                <a:solidFill>
                  <a:schemeClr val="tx1"/>
                </a:solidFill>
                <a:latin typeface="Times New Roman" panose="02020603050405020304" pitchFamily="18" charset="0"/>
                <a:cs typeface="Times New Roman" panose="02020603050405020304" pitchFamily="18" charset="0"/>
              </a:rPr>
              <a:t>Достаточно </a:t>
            </a:r>
            <a:r>
              <a:rPr lang="ru-RU" sz="3600" b="1" dirty="0">
                <a:solidFill>
                  <a:schemeClr val="tx1"/>
                </a:solidFill>
                <a:latin typeface="Times New Roman" panose="02020603050405020304" pitchFamily="18" charset="0"/>
                <a:cs typeface="Times New Roman" panose="02020603050405020304" pitchFamily="18" charset="0"/>
              </a:rPr>
              <a:t>хорошо развит фонематический слух: </a:t>
            </a:r>
            <a:endParaRPr lang="ru-RU" sz="3600" b="1" dirty="0" smtClean="0">
              <a:solidFill>
                <a:schemeClr val="tx1"/>
              </a:solidFill>
              <a:latin typeface="Times New Roman" panose="02020603050405020304" pitchFamily="18" charset="0"/>
              <a:cs typeface="Times New Roman" panose="02020603050405020304" pitchFamily="18" charset="0"/>
            </a:endParaRPr>
          </a:p>
          <a:p>
            <a:r>
              <a:rPr lang="ru-RU" sz="3600" dirty="0" smtClean="0">
                <a:solidFill>
                  <a:schemeClr val="tx1"/>
                </a:solidFill>
                <a:latin typeface="Times New Roman" panose="02020603050405020304" pitchFamily="18" charset="0"/>
                <a:cs typeface="Times New Roman" panose="02020603050405020304" pitchFamily="18" charset="0"/>
              </a:rPr>
              <a:t>дифференцируют </a:t>
            </a:r>
            <a:r>
              <a:rPr lang="ru-RU" sz="3600" dirty="0">
                <a:solidFill>
                  <a:schemeClr val="tx1"/>
                </a:solidFill>
                <a:latin typeface="Times New Roman" panose="02020603050405020304" pitchFamily="18" charset="0"/>
                <a:cs typeface="Times New Roman" panose="02020603050405020304" pitchFamily="18" charset="0"/>
              </a:rPr>
              <a:t>слова типа </a:t>
            </a:r>
            <a:r>
              <a:rPr lang="ru-RU" sz="3600" u="sng" dirty="0">
                <a:solidFill>
                  <a:schemeClr val="tx1"/>
                </a:solidFill>
                <a:latin typeface="Times New Roman" panose="02020603050405020304" pitchFamily="18" charset="0"/>
                <a:cs typeface="Times New Roman" panose="02020603050405020304" pitchFamily="18" charset="0"/>
              </a:rPr>
              <a:t>коза - коса, поток - потек</a:t>
            </a:r>
            <a:r>
              <a:rPr lang="ru-RU" sz="3600" dirty="0">
                <a:solidFill>
                  <a:schemeClr val="tx1"/>
                </a:solidFill>
                <a:latin typeface="Times New Roman" panose="02020603050405020304" pitchFamily="18" charset="0"/>
                <a:cs typeface="Times New Roman" panose="02020603050405020304" pitchFamily="18" charset="0"/>
              </a:rPr>
              <a:t>; устанавливают наличие заданного звука в слове, выделяют первый и последний звук в слове, подбирают слово на заданный звук; различают темп речи, тембр и громкость голоса. Но более высокие формы анализа и синтеза слов без специального обучения не развиваются.</a:t>
            </a:r>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40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457881"/>
            <a:ext cx="10515600" cy="935491"/>
          </a:xfrm>
        </p:spPr>
        <p:txBody>
          <a:bodyPr/>
          <a:lstStyle/>
          <a:p>
            <a:pPr algn="ctr"/>
            <a:r>
              <a:rPr lang="ru-RU" b="1" dirty="0"/>
              <a:t>6-7 лет</a:t>
            </a:r>
            <a:endParaRPr lang="ru-RU" dirty="0"/>
          </a:p>
        </p:txBody>
      </p:sp>
      <p:sp>
        <p:nvSpPr>
          <p:cNvPr id="3" name="Текст 2"/>
          <p:cNvSpPr>
            <a:spLocks noGrp="1"/>
          </p:cNvSpPr>
          <p:nvPr>
            <p:ph type="body" idx="1"/>
          </p:nvPr>
        </p:nvSpPr>
        <p:spPr>
          <a:xfrm>
            <a:off x="570593" y="1563234"/>
            <a:ext cx="10515600" cy="4413023"/>
          </a:xfrm>
        </p:spPr>
        <p:txBody>
          <a:bodyPr>
            <a:normAutofit/>
          </a:bodyPr>
          <a:lstStyle/>
          <a:p>
            <a:pPr marL="342900" indent="-342900">
              <a:buFont typeface="Arial" panose="020B0604020202020204" pitchFamily="34" charset="0"/>
              <a:buChar char="•"/>
            </a:pPr>
            <a:r>
              <a:rPr lang="ru-RU" sz="3200" dirty="0">
                <a:solidFill>
                  <a:schemeClr val="tx1"/>
                </a:solidFill>
                <a:latin typeface="Times New Roman" panose="02020603050405020304" pitchFamily="18" charset="0"/>
                <a:cs typeface="Times New Roman" panose="02020603050405020304" pitchFamily="18" charset="0"/>
              </a:rPr>
              <a:t>В условиях правильного речевого воспитания и при отсутствии органических нарушений  дети </a:t>
            </a:r>
            <a:r>
              <a:rPr lang="ru-RU" sz="3200" b="1" dirty="0">
                <a:solidFill>
                  <a:schemeClr val="tx1"/>
                </a:solidFill>
                <a:latin typeface="Times New Roman" panose="02020603050405020304" pitchFamily="18" charset="0"/>
                <a:cs typeface="Times New Roman" panose="02020603050405020304" pitchFamily="18" charset="0"/>
              </a:rPr>
              <a:t>правильно</a:t>
            </a:r>
            <a:r>
              <a:rPr lang="ru-RU" sz="3200" dirty="0">
                <a:solidFill>
                  <a:schemeClr val="tx1"/>
                </a:solidFill>
                <a:latin typeface="Times New Roman" panose="02020603050405020304" pitchFamily="18" charset="0"/>
                <a:cs typeface="Times New Roman" panose="02020603050405020304" pitchFamily="18" charset="0"/>
              </a:rPr>
              <a:t> пользуются в самостоятельной речи </a:t>
            </a:r>
            <a:r>
              <a:rPr lang="ru-RU" sz="3200" b="1" dirty="0">
                <a:solidFill>
                  <a:schemeClr val="tx1"/>
                </a:solidFill>
                <a:latin typeface="Times New Roman" panose="02020603050405020304" pitchFamily="18" charset="0"/>
                <a:cs typeface="Times New Roman" panose="02020603050405020304" pitchFamily="18" charset="0"/>
              </a:rPr>
              <a:t>всеми звуками</a:t>
            </a:r>
            <a:r>
              <a:rPr lang="ru-RU" sz="3200" dirty="0">
                <a:solidFill>
                  <a:schemeClr val="tx1"/>
                </a:solidFill>
                <a:latin typeface="Times New Roman" panose="02020603050405020304" pitchFamily="18" charset="0"/>
                <a:cs typeface="Times New Roman" panose="02020603050405020304" pitchFamily="18" charset="0"/>
              </a:rPr>
              <a:t> родного языка. </a:t>
            </a:r>
          </a:p>
          <a:p>
            <a:pPr marL="342900" indent="-342900">
              <a:buFont typeface="Arial" panose="020B0604020202020204" pitchFamily="34" charset="0"/>
              <a:buChar char="•"/>
            </a:pPr>
            <a:r>
              <a:rPr lang="ru-RU" sz="3200" dirty="0">
                <a:solidFill>
                  <a:schemeClr val="tx1"/>
                </a:solidFill>
                <a:latin typeface="Times New Roman" panose="02020603050405020304" pitchFamily="18" charset="0"/>
                <a:cs typeface="Times New Roman" panose="02020603050405020304" pitchFamily="18" charset="0"/>
              </a:rPr>
              <a:t>У ребёнка формируется готовность к звуковому анализу и синтезу, что является необходимым условием для дальнейшего овладения грамотным письмом и чтением.     </a:t>
            </a:r>
          </a:p>
          <a:p>
            <a:endParaRPr lang="ru-RU" sz="3200" dirty="0"/>
          </a:p>
        </p:txBody>
      </p:sp>
    </p:spTree>
    <p:extLst>
      <p:ext uri="{BB962C8B-B14F-4D97-AF65-F5344CB8AC3E}">
        <p14:creationId xmlns:p14="http://schemas.microsoft.com/office/powerpoint/2010/main" val="82876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359910"/>
            <a:ext cx="10515600" cy="1316491"/>
          </a:xfrm>
        </p:spPr>
        <p:txBody>
          <a:bodyPr>
            <a:normAutofit/>
          </a:bodyPr>
          <a:lstStyle/>
          <a:p>
            <a:r>
              <a:rPr lang="ru-RU" sz="4000" b="1" dirty="0"/>
              <a:t>Причинами нарушений  произношения звуков у детей дошкольного возраста являются:</a:t>
            </a:r>
          </a:p>
        </p:txBody>
      </p:sp>
      <p:sp>
        <p:nvSpPr>
          <p:cNvPr id="3" name="Текст 2"/>
          <p:cNvSpPr>
            <a:spLocks noGrp="1"/>
          </p:cNvSpPr>
          <p:nvPr>
            <p:ph type="body" idx="1"/>
          </p:nvPr>
        </p:nvSpPr>
        <p:spPr>
          <a:xfrm>
            <a:off x="831850" y="2238149"/>
            <a:ext cx="10515600" cy="4304165"/>
          </a:xfrm>
        </p:spPr>
        <p:txBody>
          <a:bodyPr>
            <a:normAutofit fontScale="92500" lnSpcReduction="20000"/>
          </a:bodyPr>
          <a:lstStyle/>
          <a:p>
            <a:endParaRPr lang="ru-RU" dirty="0"/>
          </a:p>
          <a:p>
            <a:r>
              <a:rPr lang="ru-RU" dirty="0">
                <a:solidFill>
                  <a:schemeClr val="tx1"/>
                </a:solidFill>
                <a:latin typeface="Times New Roman" panose="02020603050405020304" pitchFamily="18" charset="0"/>
                <a:cs typeface="Times New Roman" panose="02020603050405020304" pitchFamily="18" charset="0"/>
              </a:rPr>
              <a:t>1) недостаточное развитие речевого слуха и фонематического восприятия</a:t>
            </a:r>
          </a:p>
          <a:p>
            <a:r>
              <a:rPr lang="ru-RU" dirty="0">
                <a:solidFill>
                  <a:schemeClr val="tx1"/>
                </a:solidFill>
                <a:latin typeface="Times New Roman" panose="02020603050405020304" pitchFamily="18" charset="0"/>
                <a:cs typeface="Times New Roman" panose="02020603050405020304" pitchFamily="18" charset="0"/>
              </a:rPr>
              <a:t>2) недостаточная подвижность органов артикуляционного </a:t>
            </a:r>
            <a:r>
              <a:rPr lang="ru-RU" u="sng" dirty="0">
                <a:solidFill>
                  <a:schemeClr val="tx1"/>
                </a:solidFill>
                <a:latin typeface="Times New Roman" panose="02020603050405020304" pitchFamily="18" charset="0"/>
                <a:cs typeface="Times New Roman" panose="02020603050405020304" pitchFamily="18" charset="0"/>
              </a:rPr>
              <a:t>аппарата</a:t>
            </a:r>
            <a:r>
              <a:rPr lang="ru-RU" dirty="0">
                <a:solidFill>
                  <a:schemeClr val="tx1"/>
                </a:solidFill>
                <a:latin typeface="Times New Roman" panose="02020603050405020304" pitchFamily="18" charset="0"/>
                <a:cs typeface="Times New Roman" panose="02020603050405020304" pitchFamily="18" charset="0"/>
              </a:rPr>
              <a:t>: языка, губ, мягкого нёба, нижней челюсти.  </a:t>
            </a:r>
          </a:p>
          <a:p>
            <a:r>
              <a:rPr lang="ru-RU" dirty="0">
                <a:solidFill>
                  <a:schemeClr val="tx1"/>
                </a:solidFill>
                <a:latin typeface="Times New Roman" panose="02020603050405020304" pitchFamily="18" charset="0"/>
                <a:cs typeface="Times New Roman" panose="02020603050405020304" pitchFamily="18" charset="0"/>
              </a:rPr>
              <a:t>3) дефекты в строении речевых органов ребё</a:t>
            </a:r>
            <a:r>
              <a:rPr lang="ru-RU" u="sng" dirty="0">
                <a:solidFill>
                  <a:schemeClr val="tx1"/>
                </a:solidFill>
                <a:latin typeface="Times New Roman" panose="02020603050405020304" pitchFamily="18" charset="0"/>
                <a:cs typeface="Times New Roman" panose="02020603050405020304" pitchFamily="18" charset="0"/>
              </a:rPr>
              <a:t>нка</a:t>
            </a:r>
            <a:r>
              <a:rPr lang="ru-RU" dirty="0">
                <a:solidFill>
                  <a:schemeClr val="tx1"/>
                </a:solidFill>
                <a:latin typeface="Times New Roman" panose="02020603050405020304" pitchFamily="18" charset="0"/>
                <a:cs typeface="Times New Roman" panose="02020603050405020304" pitchFamily="18" charset="0"/>
              </a:rPr>
              <a:t>: короткая уздечка языка, неправильное строение челюстей и зубов, слишком большой или маленький </a:t>
            </a:r>
            <a:r>
              <a:rPr lang="ru-RU" dirty="0" smtClean="0">
                <a:solidFill>
                  <a:schemeClr val="tx1"/>
                </a:solidFill>
                <a:latin typeface="Times New Roman" panose="02020603050405020304" pitchFamily="18" charset="0"/>
                <a:cs typeface="Times New Roman" panose="02020603050405020304" pitchFamily="18" charset="0"/>
              </a:rPr>
              <a:t>язык</a:t>
            </a:r>
          </a:p>
          <a:p>
            <a:r>
              <a:rPr lang="ru-RU" dirty="0">
                <a:solidFill>
                  <a:schemeClr val="tx1"/>
                </a:solidFill>
                <a:latin typeface="Times New Roman" panose="02020603050405020304" pitchFamily="18" charset="0"/>
                <a:cs typeface="Times New Roman" panose="02020603050405020304" pitchFamily="18" charset="0"/>
              </a:rPr>
              <a:t>4) наличии у ребенка парезов </a:t>
            </a:r>
            <a:r>
              <a:rPr lang="ru-RU" i="1" dirty="0">
                <a:solidFill>
                  <a:schemeClr val="tx1"/>
                </a:solidFill>
                <a:latin typeface="Times New Roman" panose="02020603050405020304" pitchFamily="18" charset="0"/>
                <a:cs typeface="Times New Roman" panose="02020603050405020304" pitchFamily="18" charset="0"/>
              </a:rPr>
              <a:t>(т. е. слабости)</a:t>
            </a:r>
            <a:r>
              <a:rPr lang="ru-RU" dirty="0">
                <a:solidFill>
                  <a:schemeClr val="tx1"/>
                </a:solidFill>
                <a:latin typeface="Times New Roman" panose="02020603050405020304" pitchFamily="18" charset="0"/>
                <a:cs typeface="Times New Roman" panose="02020603050405020304" pitchFamily="18" charset="0"/>
              </a:rPr>
              <a:t> отдельных мышц языка </a:t>
            </a:r>
            <a:r>
              <a:rPr lang="ru-RU" i="1" dirty="0">
                <a:solidFill>
                  <a:schemeClr val="tx1"/>
                </a:solidFill>
                <a:latin typeface="Times New Roman" panose="02020603050405020304" pitchFamily="18" charset="0"/>
                <a:cs typeface="Times New Roman" panose="02020603050405020304" pitchFamily="18" charset="0"/>
              </a:rPr>
              <a:t>(не может выполнять артикуляторные движения точно и в полном объеме)</a:t>
            </a:r>
            <a:endParaRPr lang="ru-RU" dirty="0">
              <a:solidFill>
                <a:schemeClr val="tx1"/>
              </a:solidFill>
              <a:latin typeface="Times New Roman" panose="02020603050405020304" pitchFamily="18" charset="0"/>
              <a:cs typeface="Times New Roman" panose="02020603050405020304" pitchFamily="18" charset="0"/>
            </a:endParaRPr>
          </a:p>
          <a:p>
            <a:r>
              <a:rPr lang="ru-RU" dirty="0">
                <a:solidFill>
                  <a:schemeClr val="tx1"/>
                </a:solidFill>
                <a:latin typeface="Times New Roman" panose="02020603050405020304" pitchFamily="18" charset="0"/>
                <a:cs typeface="Times New Roman" panose="02020603050405020304" pitchFamily="18" charset="0"/>
              </a:rPr>
              <a:t>5) недостаточное развитие слухового внимания</a:t>
            </a:r>
          </a:p>
          <a:p>
            <a:r>
              <a:rPr lang="ru-RU" dirty="0">
                <a:solidFill>
                  <a:schemeClr val="tx1"/>
                </a:solidFill>
                <a:latin typeface="Times New Roman" panose="02020603050405020304" pitchFamily="18" charset="0"/>
                <a:cs typeface="Times New Roman" panose="02020603050405020304" pitchFamily="18" charset="0"/>
              </a:rPr>
              <a:t> 6) недостаточное развитие мелкой моторики</a:t>
            </a:r>
          </a:p>
          <a:p>
            <a:r>
              <a:rPr lang="ru-RU" dirty="0">
                <a:solidFill>
                  <a:schemeClr val="tx1"/>
                </a:solidFill>
                <a:latin typeface="Times New Roman" panose="02020603050405020304" pitchFamily="18" charset="0"/>
                <a:cs typeface="Times New Roman" panose="02020603050405020304" pitchFamily="18" charset="0"/>
              </a:rPr>
              <a:t>7) недостаточное развитие речевого дыхания </a:t>
            </a:r>
          </a:p>
          <a:p>
            <a:r>
              <a:rPr lang="ru-RU" dirty="0">
                <a:solidFill>
                  <a:schemeClr val="tx1"/>
                </a:solidFill>
                <a:latin typeface="Times New Roman" panose="02020603050405020304" pitchFamily="18" charset="0"/>
                <a:cs typeface="Times New Roman" panose="02020603050405020304" pitchFamily="18" charset="0"/>
              </a:rPr>
              <a:t>8) неблагоприятная речевая среда</a:t>
            </a:r>
          </a:p>
          <a:p>
            <a:endParaRPr lang="ru-RU" dirty="0">
              <a:solidFill>
                <a:schemeClr val="tx1"/>
              </a:solidFill>
            </a:endParaRPr>
          </a:p>
          <a:p>
            <a:endParaRPr lang="ru-RU" dirty="0"/>
          </a:p>
        </p:txBody>
      </p:sp>
    </p:spTree>
    <p:extLst>
      <p:ext uri="{BB962C8B-B14F-4D97-AF65-F5344CB8AC3E}">
        <p14:creationId xmlns:p14="http://schemas.microsoft.com/office/powerpoint/2010/main" val="135059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5686" y="399597"/>
            <a:ext cx="10515600" cy="4351338"/>
          </a:xfrm>
        </p:spPr>
        <p:txBody>
          <a:bodyPr>
            <a:normAutofit fontScale="77500" lnSpcReduction="20000"/>
          </a:bodyPr>
          <a:lstStyle/>
          <a:p>
            <a:pPr indent="457200" algn="just">
              <a:lnSpc>
                <a:spcPct val="150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Как указывает А. Н. Гвоздев, новые фонемы появляются часто группами. Это объясняется тем, что овладевая какой-либо фонемой, ребенок нередко усваивает некоторый новый элемент артикуляции, общий у данной фонемы с группой других, родственных ей фонем. Так друг за другом появляются твердые переднеязычные согласные, ранее заменявшиеся мягкими, шипящие, заменявшиеся свистящими и т.п. В основе распространения вновь усвоенного элемента артикуляции с одной фонемы на другие лежит механизм переноса навыков или, выражаясь физиологически, генерализации отношений.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86049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u="sng" dirty="0" smtClean="0">
                <a:latin typeface="Times New Roman" panose="02020603050405020304" pitchFamily="18" charset="0"/>
                <a:cs typeface="Times New Roman" panose="02020603050405020304" pitchFamily="18" charset="0"/>
              </a:rPr>
              <a:t>Развитие </a:t>
            </a:r>
            <a:r>
              <a:rPr lang="ru-RU" u="sng" dirty="0">
                <a:latin typeface="Times New Roman" panose="02020603050405020304" pitchFamily="18" charset="0"/>
                <a:cs typeface="Times New Roman" panose="02020603050405020304" pitchFamily="18" charset="0"/>
              </a:rPr>
              <a:t>слухового восприятия на примере различения неречевых и речевых звук</a:t>
            </a:r>
            <a:r>
              <a:rPr lang="ru-RU" dirty="0">
                <a:latin typeface="Times New Roman" panose="02020603050405020304" pitchFamily="18" charset="0"/>
                <a:cs typeface="Times New Roman" panose="02020603050405020304" pitchFamily="18" charset="0"/>
              </a:rPr>
              <a:t>ов</a:t>
            </a: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pPr marL="0" indent="0">
              <a:buNone/>
            </a:pPr>
            <a:r>
              <a:rPr lang="ru-RU" sz="4400" u="sng" dirty="0"/>
              <a:t>Узнавание неречевых </a:t>
            </a:r>
            <a:r>
              <a:rPr lang="ru-RU" sz="4400" u="sng" dirty="0" smtClean="0"/>
              <a:t>звуков</a:t>
            </a:r>
          </a:p>
          <a:p>
            <a:r>
              <a:rPr lang="ru-RU" sz="3900" dirty="0"/>
              <a:t>Внимательно послушайте с ребёнком шум ветра, плеск воды, шелест бумаги, звон колокольчика , скрип двери и другие бытовые звуки.</a:t>
            </a:r>
          </a:p>
          <a:p>
            <a:r>
              <a:rPr lang="ru-RU" sz="3900" dirty="0"/>
              <a:t>Предложите ребёнку закрыть глаза , прослушать ещё раз звуки и отгадать, что звучало</a:t>
            </a:r>
          </a:p>
          <a:p>
            <a:pPr marL="0" indent="0">
              <a:buNone/>
            </a:pPr>
            <a:endParaRPr lang="ru-RU" sz="4400" dirty="0"/>
          </a:p>
        </p:txBody>
      </p:sp>
    </p:spTree>
    <p:extLst>
      <p:ext uri="{BB962C8B-B14F-4D97-AF65-F5344CB8AC3E}">
        <p14:creationId xmlns:p14="http://schemas.microsoft.com/office/powerpoint/2010/main" val="286273584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705</Words>
  <Application>Microsoft Office PowerPoint</Application>
  <PresentationFormat>Широкоэкранный</PresentationFormat>
  <Paragraphs>82</Paragraphs>
  <Slides>27</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27</vt:i4>
      </vt:variant>
    </vt:vector>
  </HeadingPairs>
  <TitlesOfParts>
    <vt:vector size="39" baseType="lpstr">
      <vt:lpstr>Arial</vt:lpstr>
      <vt:lpstr>Arial Black</vt:lpstr>
      <vt:lpstr>Book Antiqua</vt:lpstr>
      <vt:lpstr>Calibri</vt:lpstr>
      <vt:lpstr>Calibri Light</vt:lpstr>
      <vt:lpstr>Lucida Sans</vt:lpstr>
      <vt:lpstr>Times New Roman</vt:lpstr>
      <vt:lpstr>Wingdings</vt:lpstr>
      <vt:lpstr>Wingdings 2</vt:lpstr>
      <vt:lpstr>Wingdings 3</vt:lpstr>
      <vt:lpstr>Тема Office</vt:lpstr>
      <vt:lpstr>Апекс</vt:lpstr>
      <vt:lpstr>   Современные технологии развития фонетической стороны речи детей дошкольного возраста. </vt:lpstr>
      <vt:lpstr>Презентация PowerPoint</vt:lpstr>
      <vt:lpstr>Задачи формирования произносительной стороны речи: </vt:lpstr>
      <vt:lpstr>Презентация PowerPoint</vt:lpstr>
      <vt:lpstr>Презентация PowerPoint</vt:lpstr>
      <vt:lpstr>6-7 лет</vt:lpstr>
      <vt:lpstr>Причинами нарушений  произношения звуков у детей дошкольного возраста являются:</vt:lpstr>
      <vt:lpstr>Презентация PowerPoint</vt:lpstr>
      <vt:lpstr> Развитие слухового восприятия на примере различения неречевых и речевых звуков </vt:lpstr>
      <vt:lpstr>Ветер</vt:lpstr>
      <vt:lpstr>Монеты</vt:lpstr>
      <vt:lpstr>Колокольчики</vt:lpstr>
      <vt:lpstr>Молоток</vt:lpstr>
      <vt:lpstr> Различение высоты, силы, тембра голоса на материале одинаковых звуков, слов, фраз </vt:lpstr>
      <vt:lpstr>Скажи за героя сказки</vt:lpstr>
      <vt:lpstr>Моделирование и анализ предметного ряда</vt:lpstr>
      <vt:lpstr>Моделирование и анализ предметного ряда</vt:lpstr>
      <vt:lpstr>Формирование  фонематического анализа  и  синтеза</vt:lpstr>
      <vt:lpstr>Выделение звука на фоне слова</vt:lpstr>
      <vt:lpstr>Выделение первого и последнего звука в слове</vt:lpstr>
      <vt:lpstr>Выбери слова, которые начинаются со звука «А»</vt:lpstr>
      <vt:lpstr>Определение места звука в звукосочетаниях, слогах, словах</vt:lpstr>
      <vt:lpstr>Определение последовательности звуков в звукосочетаниях, слогах, словах</vt:lpstr>
      <vt:lpstr>Определение количества звуков в односложных словах</vt:lpstr>
      <vt:lpstr>Результативность</vt:lpstr>
      <vt:lpstr>              Литература:  1.   Гвоздев А. Н.  Усвоение ребенком звуковой стороны русского языка. СПб.,            1995. 2.   Гвоздев А. Н.  Вопросы изучения детской речи.  М.,1961. 3.   Голубева Г. Г.  Логопедическая работа по преодалению нарушений         фонетической стороны речи у дошкольников с задержкой психического          развития.  Автореф. дисс. на соиск. уч. степ. канд. пед. наук.  СПб., 1996. 4.   Рау Ф. А.  Развитие устной речи у нормально слышащего ребенка //         Логопедия. К-П.Беккер, М. Совак.  М. 1981. 5.   Салахова А. Д.  Развитие звуковой стороны речи ребенка. М., 1973. 6.   Сикорский И. А. О развитии речи у детей. СПб., 1969. 7.   Слух и речь в норме и патологии.  Л., 1974. Т.1. с. 10-17. 8.   Современный русский язык. Анализ языковых единиц. В 3-х  частях. Ч.1.:          Диброва Е. И.  Фонетика и орфоэпия.     М., 1995.     </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фонетической стороны речи у дошкольников </dc:title>
  <dc:creator>Сергей</dc:creator>
  <cp:lastModifiedBy>Сергей</cp:lastModifiedBy>
  <cp:revision>20</cp:revision>
  <dcterms:created xsi:type="dcterms:W3CDTF">2018-11-18T17:13:11Z</dcterms:created>
  <dcterms:modified xsi:type="dcterms:W3CDTF">2018-12-08T16:45:08Z</dcterms:modified>
</cp:coreProperties>
</file>